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Lst>
  <p:notesMasterIdLst>
    <p:notesMasterId r:id="rId49"/>
  </p:notesMasterIdLst>
  <p:handoutMasterIdLst>
    <p:handoutMasterId r:id="rId50"/>
  </p:handoutMasterIdLst>
  <p:sldIdLst>
    <p:sldId id="258" r:id="rId3"/>
    <p:sldId id="259" r:id="rId4"/>
    <p:sldId id="458" r:id="rId5"/>
    <p:sldId id="500" r:id="rId6"/>
    <p:sldId id="462" r:id="rId7"/>
    <p:sldId id="498" r:id="rId8"/>
    <p:sldId id="503" r:id="rId9"/>
    <p:sldId id="504" r:id="rId10"/>
    <p:sldId id="505" r:id="rId11"/>
    <p:sldId id="506" r:id="rId12"/>
    <p:sldId id="519" r:id="rId13"/>
    <p:sldId id="463" r:id="rId14"/>
    <p:sldId id="517" r:id="rId15"/>
    <p:sldId id="518" r:id="rId16"/>
    <p:sldId id="513" r:id="rId17"/>
    <p:sldId id="527" r:id="rId18"/>
    <p:sldId id="528" r:id="rId19"/>
    <p:sldId id="473" r:id="rId20"/>
    <p:sldId id="474" r:id="rId21"/>
    <p:sldId id="475" r:id="rId22"/>
    <p:sldId id="476" r:id="rId23"/>
    <p:sldId id="477" r:id="rId24"/>
    <p:sldId id="478" r:id="rId25"/>
    <p:sldId id="479" r:id="rId26"/>
    <p:sldId id="481" r:id="rId27"/>
    <p:sldId id="482" r:id="rId28"/>
    <p:sldId id="485" r:id="rId29"/>
    <p:sldId id="515" r:id="rId30"/>
    <p:sldId id="520" r:id="rId31"/>
    <p:sldId id="516" r:id="rId32"/>
    <p:sldId id="521" r:id="rId33"/>
    <p:sldId id="460" r:id="rId34"/>
    <p:sldId id="490" r:id="rId35"/>
    <p:sldId id="491" r:id="rId36"/>
    <p:sldId id="492" r:id="rId37"/>
    <p:sldId id="529" r:id="rId38"/>
    <p:sldId id="493" r:id="rId39"/>
    <p:sldId id="494" r:id="rId40"/>
    <p:sldId id="495" r:id="rId41"/>
    <p:sldId id="496" r:id="rId42"/>
    <p:sldId id="486" r:id="rId43"/>
    <p:sldId id="487" r:id="rId44"/>
    <p:sldId id="523" r:id="rId45"/>
    <p:sldId id="488" r:id="rId46"/>
    <p:sldId id="489" r:id="rId47"/>
    <p:sldId id="525" r:id="rId48"/>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CC"/>
    <a:srgbClr val="FF7C80"/>
    <a:srgbClr val="FF9999"/>
    <a:srgbClr val="6600CC"/>
    <a:srgbClr val="FF0000"/>
    <a:srgbClr val="008080"/>
    <a:srgbClr val="FF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74" autoAdjust="0"/>
    <p:restoredTop sz="82180" autoAdjust="0"/>
  </p:normalViewPr>
  <p:slideViewPr>
    <p:cSldViewPr>
      <p:cViewPr varScale="1">
        <p:scale>
          <a:sx n="52" d="100"/>
          <a:sy n="52" d="100"/>
        </p:scale>
        <p:origin x="1152"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5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24F584-36FC-42DC-93AB-D11038763385}" type="doc">
      <dgm:prSet loTypeId="urn:microsoft.com/office/officeart/2005/8/layout/orgChart1" loCatId="hierarchy" qsTypeId="urn:microsoft.com/office/officeart/2005/8/quickstyle/simple1" qsCatId="simple" csTypeId="urn:microsoft.com/office/officeart/2005/8/colors/accent1_2" csCatId="accent1" phldr="1"/>
      <dgm:spPr/>
    </dgm:pt>
    <dgm:pt modelId="{5422BFCB-A6DC-4483-9EC8-AC87F3D0A44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0" i="0" u="none" strike="noStrike" cap="none" normalizeH="0" baseline="0" dirty="0">
              <a:ln>
                <a:noFill/>
              </a:ln>
              <a:solidFill>
                <a:srgbClr val="000000"/>
              </a:solidFill>
              <a:effectLst/>
              <a:latin typeface="新細明體" charset="-120"/>
              <a:ea typeface="新細明體" charset="-120"/>
            </a:rPr>
            <a:t>危害暴露預防標準</a:t>
          </a:r>
          <a:endParaRPr kumimoji="1" lang="zh-TW" altLang="en-US" b="0" i="0" u="none" strike="noStrike" cap="none" normalizeH="0" baseline="0" dirty="0">
            <a:ln>
              <a:noFill/>
            </a:ln>
            <a:solidFill>
              <a:schemeClr val="tx1"/>
            </a:solidFill>
            <a:effectLst/>
            <a:latin typeface="Times New Roman" pitchFamily="18" charset="0"/>
            <a:ea typeface="新細明體" charset="-120"/>
          </a:endParaRPr>
        </a:p>
      </dgm:t>
    </dgm:pt>
    <dgm:pt modelId="{DAE7CB96-0744-4686-BAE7-48E59836A591}" type="parTrans" cxnId="{E397CEBA-88FF-4F7A-8D76-B3E928950A9B}">
      <dgm:prSet/>
      <dgm:spPr/>
      <dgm:t>
        <a:bodyPr/>
        <a:lstStyle/>
        <a:p>
          <a:endParaRPr lang="zh-TW" altLang="en-US"/>
        </a:p>
      </dgm:t>
    </dgm:pt>
    <dgm:pt modelId="{DEF87276-22C5-483B-A39B-A98A4EA2F0DE}" type="sibTrans" cxnId="{E397CEBA-88FF-4F7A-8D76-B3E928950A9B}">
      <dgm:prSet/>
      <dgm:spPr/>
      <dgm:t>
        <a:bodyPr/>
        <a:lstStyle/>
        <a:p>
          <a:endParaRPr lang="zh-TW" altLang="en-US"/>
        </a:p>
      </dgm:t>
    </dgm:pt>
    <dgm:pt modelId="{A5E90232-2430-4252-9E79-F03F1FC86F9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0" i="0" u="none" strike="noStrike" cap="none" normalizeH="0" baseline="0" dirty="0">
              <a:ln>
                <a:noFill/>
              </a:ln>
              <a:solidFill>
                <a:srgbClr val="000000"/>
              </a:solidFill>
              <a:effectLst/>
              <a:latin typeface="新細明體" charset="-120"/>
              <a:ea typeface="新細明體" charset="-120"/>
            </a:rPr>
            <a:t>物理性危害暴露預防標準</a:t>
          </a:r>
          <a:endParaRPr kumimoji="1" lang="zh-TW" altLang="en-US" b="0" i="0" u="none" strike="noStrike" cap="none" normalizeH="0" baseline="0" dirty="0">
            <a:ln>
              <a:noFill/>
            </a:ln>
            <a:solidFill>
              <a:schemeClr val="tx1"/>
            </a:solidFill>
            <a:effectLst/>
            <a:latin typeface="Times New Roman" pitchFamily="18" charset="0"/>
            <a:ea typeface="新細明體" charset="-120"/>
          </a:endParaRPr>
        </a:p>
      </dgm:t>
    </dgm:pt>
    <dgm:pt modelId="{6702D84E-86F1-483C-B17B-828A5A648A42}" type="parTrans" cxnId="{A48D972C-6C19-48ED-91F3-A443018AABB0}">
      <dgm:prSet/>
      <dgm:spPr/>
      <dgm:t>
        <a:bodyPr/>
        <a:lstStyle/>
        <a:p>
          <a:endParaRPr lang="zh-TW" altLang="en-US"/>
        </a:p>
      </dgm:t>
    </dgm:pt>
    <dgm:pt modelId="{DA69D9AB-7560-4DBA-B09D-D5398F71F3BF}" type="sibTrans" cxnId="{A48D972C-6C19-48ED-91F3-A443018AABB0}">
      <dgm:prSet/>
      <dgm:spPr/>
      <dgm:t>
        <a:bodyPr/>
        <a:lstStyle/>
        <a:p>
          <a:endParaRPr lang="zh-TW" altLang="en-US"/>
        </a:p>
      </dgm:t>
    </dgm:pt>
    <dgm:pt modelId="{C169B9F2-8E74-4B42-A264-C1F0F09C358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0" i="0" u="none" strike="noStrike" cap="none" normalizeH="0" baseline="0" dirty="0">
              <a:ln>
                <a:noFill/>
              </a:ln>
              <a:solidFill>
                <a:srgbClr val="000000"/>
              </a:solidFill>
              <a:effectLst/>
              <a:latin typeface="新細明體" charset="-120"/>
              <a:ea typeface="新細明體" charset="-120"/>
            </a:rPr>
            <a:t>化學性危害（化學有害物）暴露預防標準</a:t>
          </a:r>
          <a:endParaRPr kumimoji="1" lang="zh-TW" altLang="en-US" b="0" i="0" u="none" strike="noStrike" cap="none" normalizeH="0" baseline="0" dirty="0">
            <a:ln>
              <a:noFill/>
            </a:ln>
            <a:solidFill>
              <a:schemeClr val="tx1"/>
            </a:solidFill>
            <a:effectLst/>
            <a:latin typeface="Times New Roman" pitchFamily="18" charset="0"/>
            <a:ea typeface="新細明體" charset="-120"/>
          </a:endParaRPr>
        </a:p>
      </dgm:t>
    </dgm:pt>
    <dgm:pt modelId="{78B96D5C-4B43-41F6-9DF5-C3A7D83F8AC6}" type="parTrans" cxnId="{E644EA67-738A-4421-8782-55C671BE5D47}">
      <dgm:prSet/>
      <dgm:spPr/>
      <dgm:t>
        <a:bodyPr/>
        <a:lstStyle/>
        <a:p>
          <a:endParaRPr lang="zh-TW" altLang="en-US"/>
        </a:p>
      </dgm:t>
    </dgm:pt>
    <dgm:pt modelId="{1C8CCA78-F82A-4C0E-B594-3154D6835DB5}" type="sibTrans" cxnId="{E644EA67-738A-4421-8782-55C671BE5D47}">
      <dgm:prSet/>
      <dgm:spPr/>
      <dgm:t>
        <a:bodyPr/>
        <a:lstStyle/>
        <a:p>
          <a:endParaRPr lang="zh-TW" altLang="en-US"/>
        </a:p>
      </dgm:t>
    </dgm:pt>
    <dgm:pt modelId="{9B5A847A-EFD3-4D14-BC46-9FF2D45249D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b="0" i="0" u="none" strike="noStrike" cap="none" normalizeH="0" baseline="0" dirty="0">
              <a:ln>
                <a:noFill/>
              </a:ln>
              <a:solidFill>
                <a:srgbClr val="000000"/>
              </a:solidFill>
              <a:effectLst/>
              <a:latin typeface="Times New Roman" pitchFamily="18" charset="0"/>
              <a:ea typeface="新細明體" charset="-120"/>
              <a:cs typeface="Times New Roman" pitchFamily="18" charset="0"/>
            </a:rPr>
            <a:t>Standard (or guideline ) for limiting specific agent</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0" i="0" u="none" strike="noStrike" cap="none" normalizeH="0" baseline="0" dirty="0">
              <a:ln>
                <a:noFill/>
              </a:ln>
              <a:solidFill>
                <a:srgbClr val="000000"/>
              </a:solidFill>
              <a:effectLst/>
              <a:latin typeface="新細明體" charset="-120"/>
              <a:ea typeface="新細明體" charset="-120"/>
            </a:rPr>
            <a:t>危害暴露標準指引</a:t>
          </a:r>
          <a:endParaRPr kumimoji="1" lang="en-US" altLang="zh-TW" b="0" i="0" u="none" strike="noStrike" cap="none" normalizeH="0" baseline="0" dirty="0">
            <a:ln>
              <a:noFill/>
            </a:ln>
            <a:solidFill>
              <a:schemeClr val="tx1"/>
            </a:solidFill>
            <a:effectLst/>
            <a:latin typeface="Times New Roman" pitchFamily="18" charset="0"/>
            <a:ea typeface="新細明體" charset="-120"/>
          </a:endParaRPr>
        </a:p>
      </dgm:t>
    </dgm:pt>
    <dgm:pt modelId="{B68158D6-CBC0-405F-A162-6F1B9746BB27}" type="parTrans" cxnId="{F347D144-F99B-4B26-AC6F-BDBC71034290}">
      <dgm:prSet/>
      <dgm:spPr/>
      <dgm:t>
        <a:bodyPr/>
        <a:lstStyle/>
        <a:p>
          <a:endParaRPr lang="zh-TW" altLang="en-US"/>
        </a:p>
      </dgm:t>
    </dgm:pt>
    <dgm:pt modelId="{9DAE9B22-6593-4EE6-99A9-7B6F62768301}" type="sibTrans" cxnId="{F347D144-F99B-4B26-AC6F-BDBC71034290}">
      <dgm:prSet/>
      <dgm:spPr/>
      <dgm:t>
        <a:bodyPr/>
        <a:lstStyle/>
        <a:p>
          <a:endParaRPr lang="zh-TW" altLang="en-US"/>
        </a:p>
      </dgm:t>
    </dgm:pt>
    <dgm:pt modelId="{685AD017-08E8-43DB-9B83-007EC677873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0" i="0" u="none" strike="noStrike" cap="none" normalizeH="0" baseline="0" dirty="0">
              <a:ln>
                <a:noFill/>
              </a:ln>
              <a:solidFill>
                <a:srgbClr val="000000"/>
              </a:solidFill>
              <a:effectLst/>
              <a:latin typeface="新細明體" charset="-120"/>
              <a:ea typeface="新細明體" charset="-120"/>
            </a:rPr>
            <a:t>環境容許暴露濃度</a:t>
          </a:r>
          <a:r>
            <a:rPr kumimoji="1" lang="en-US" altLang="zh-TW" b="0" i="0" u="none" strike="noStrike" cap="none" normalizeH="0" baseline="0" dirty="0">
              <a:ln>
                <a:noFill/>
              </a:ln>
              <a:solidFill>
                <a:srgbClr val="000000"/>
              </a:solidFill>
              <a:effectLst/>
              <a:latin typeface="新細明體" charset="-120"/>
              <a:ea typeface="新細明體" charset="-120"/>
            </a:rPr>
            <a:t>(</a:t>
          </a:r>
          <a:r>
            <a:rPr kumimoji="1" lang="en-US" altLang="zh-TW" b="0" i="0" u="none" strike="noStrike" cap="none" normalizeH="0" baseline="0" dirty="0">
              <a:ln>
                <a:noFill/>
              </a:ln>
              <a:solidFill>
                <a:srgbClr val="000000"/>
              </a:solidFill>
              <a:effectLst/>
              <a:latin typeface="Times New Roman" pitchFamily="18" charset="0"/>
              <a:ea typeface="新細明體" charset="-120"/>
              <a:cs typeface="Times New Roman" pitchFamily="18" charset="0"/>
            </a:rPr>
            <a:t>PEL</a:t>
          </a:r>
          <a:r>
            <a:rPr kumimoji="1" lang="en-US" altLang="zh-TW" b="0" i="0" u="none" strike="noStrike" cap="none" normalizeH="0" baseline="0" dirty="0">
              <a:ln>
                <a:noFill/>
              </a:ln>
              <a:solidFill>
                <a:srgbClr val="000000"/>
              </a:solidFill>
              <a:effectLst/>
              <a:latin typeface="新細明體" charset="-120"/>
              <a:ea typeface="新細明體" charset="-120"/>
            </a:rPr>
            <a:t>)</a:t>
          </a:r>
          <a:endParaRPr kumimoji="1" lang="zh-TW" altLang="en-US" b="0" i="0" u="none" strike="noStrike" cap="none" normalizeH="0" baseline="0" dirty="0">
            <a:ln>
              <a:noFill/>
            </a:ln>
            <a:solidFill>
              <a:schemeClr val="tx1"/>
            </a:solidFill>
            <a:effectLst/>
            <a:latin typeface="Times New Roman" pitchFamily="18" charset="0"/>
            <a:ea typeface="新細明體" charset="-120"/>
          </a:endParaRPr>
        </a:p>
      </dgm:t>
    </dgm:pt>
    <dgm:pt modelId="{F59C13D1-41FD-4CA6-98D9-E8B5B7805F0E}" type="parTrans" cxnId="{8239E311-7CB5-479C-A962-B321507B6741}">
      <dgm:prSet/>
      <dgm:spPr/>
      <dgm:t>
        <a:bodyPr/>
        <a:lstStyle/>
        <a:p>
          <a:endParaRPr lang="zh-TW" altLang="en-US"/>
        </a:p>
      </dgm:t>
    </dgm:pt>
    <dgm:pt modelId="{60F70B02-EC0E-45D9-8FC0-763282832DF8}" type="sibTrans" cxnId="{8239E311-7CB5-479C-A962-B321507B6741}">
      <dgm:prSet/>
      <dgm:spPr/>
      <dgm:t>
        <a:bodyPr/>
        <a:lstStyle/>
        <a:p>
          <a:endParaRPr lang="zh-TW" altLang="en-US"/>
        </a:p>
      </dgm:t>
    </dgm:pt>
    <dgm:pt modelId="{110E96B6-27AA-43B5-86B6-D8AD2877074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0" i="0" u="none" strike="noStrike" cap="none" normalizeH="0" baseline="0" dirty="0">
              <a:ln>
                <a:noFill/>
              </a:ln>
              <a:solidFill>
                <a:srgbClr val="000000"/>
              </a:solidFill>
              <a:effectLst/>
              <a:latin typeface="新細明體" charset="-120"/>
              <a:ea typeface="新細明體" charset="-120"/>
            </a:rPr>
            <a:t>生物暴露指標</a:t>
          </a:r>
          <a:r>
            <a:rPr kumimoji="1" lang="en-US" altLang="zh-TW" b="0" i="0" u="none" strike="noStrike" cap="none" normalizeH="0" baseline="0" dirty="0">
              <a:ln>
                <a:noFill/>
              </a:ln>
              <a:solidFill>
                <a:srgbClr val="000000"/>
              </a:solidFill>
              <a:effectLst/>
              <a:latin typeface="新細明體" charset="-120"/>
              <a:ea typeface="新細明體" charset="-120"/>
            </a:rPr>
            <a:t>(</a:t>
          </a:r>
          <a:r>
            <a:rPr kumimoji="1" lang="en-US" altLang="zh-TW" b="0" i="0" u="none" strike="noStrike" cap="none" normalizeH="0" baseline="0" dirty="0">
              <a:ln>
                <a:noFill/>
              </a:ln>
              <a:solidFill>
                <a:srgbClr val="000000"/>
              </a:solidFill>
              <a:effectLst/>
              <a:latin typeface="Times New Roman" pitchFamily="18" charset="0"/>
              <a:ea typeface="新細明體" charset="-120"/>
              <a:cs typeface="Times New Roman" pitchFamily="18" charset="0"/>
            </a:rPr>
            <a:t>BEI</a:t>
          </a:r>
          <a:r>
            <a:rPr kumimoji="1" lang="en-US" altLang="zh-TW" b="0" i="0" u="none" strike="noStrike" cap="none" normalizeH="0" baseline="0" dirty="0">
              <a:ln>
                <a:noFill/>
              </a:ln>
              <a:solidFill>
                <a:srgbClr val="000000"/>
              </a:solidFill>
              <a:effectLst/>
              <a:latin typeface="新細明體" charset="-120"/>
              <a:ea typeface="新細明體" charset="-120"/>
            </a:rPr>
            <a:t>)</a:t>
          </a:r>
          <a:endParaRPr kumimoji="1" lang="zh-TW" altLang="en-US" b="0" i="0" u="none" strike="noStrike" cap="none" normalizeH="0" baseline="0" dirty="0">
            <a:ln>
              <a:noFill/>
            </a:ln>
            <a:solidFill>
              <a:schemeClr val="tx1"/>
            </a:solidFill>
            <a:effectLst/>
            <a:latin typeface="Times New Roman" pitchFamily="18" charset="0"/>
            <a:ea typeface="新細明體" charset="-120"/>
          </a:endParaRPr>
        </a:p>
      </dgm:t>
    </dgm:pt>
    <dgm:pt modelId="{DE4932A7-F40F-4688-980D-4782E47A5325}" type="parTrans" cxnId="{EFD66328-6FF2-499B-85A8-AF8548E31F0C}">
      <dgm:prSet/>
      <dgm:spPr/>
      <dgm:t>
        <a:bodyPr/>
        <a:lstStyle/>
        <a:p>
          <a:endParaRPr lang="zh-TW" altLang="en-US"/>
        </a:p>
      </dgm:t>
    </dgm:pt>
    <dgm:pt modelId="{C2330E16-26DD-4A80-BE37-E23FB0867579}" type="sibTrans" cxnId="{EFD66328-6FF2-499B-85A8-AF8548E31F0C}">
      <dgm:prSet/>
      <dgm:spPr/>
      <dgm:t>
        <a:bodyPr/>
        <a:lstStyle/>
        <a:p>
          <a:endParaRPr lang="zh-TW" altLang="en-US"/>
        </a:p>
      </dgm:t>
    </dgm:pt>
    <dgm:pt modelId="{A72291C3-C4D8-4399-9C19-97EFD918828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b="0" i="0" u="none" strike="noStrike" cap="none" normalizeH="0" baseline="0" dirty="0">
              <a:ln>
                <a:noFill/>
              </a:ln>
              <a:solidFill>
                <a:srgbClr val="000000"/>
              </a:solidFill>
              <a:effectLst/>
              <a:latin typeface="Times New Roman" pitchFamily="18" charset="0"/>
              <a:ea typeface="新細明體" charset="-120"/>
              <a:cs typeface="Times New Roman" pitchFamily="18" charset="0"/>
            </a:rPr>
            <a:t>Standard  (or guideline ) for practice</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0" i="0" u="none" strike="noStrike" cap="none" normalizeH="0" baseline="0" dirty="0">
              <a:ln>
                <a:noFill/>
              </a:ln>
              <a:solidFill>
                <a:srgbClr val="000000"/>
              </a:solidFill>
              <a:effectLst/>
              <a:latin typeface="新細明體" charset="-120"/>
              <a:ea typeface="新細明體" charset="-120"/>
            </a:rPr>
            <a:t>危害暴露實用規章</a:t>
          </a:r>
          <a:endParaRPr kumimoji="1" lang="en-US" altLang="zh-TW" b="0" i="0" u="none" strike="noStrike" cap="none" normalizeH="0" baseline="0" dirty="0">
            <a:ln>
              <a:noFill/>
            </a:ln>
            <a:solidFill>
              <a:schemeClr val="tx1"/>
            </a:solidFill>
            <a:effectLst/>
            <a:latin typeface="Times New Roman" pitchFamily="18" charset="0"/>
            <a:ea typeface="新細明體" charset="-120"/>
          </a:endParaRPr>
        </a:p>
      </dgm:t>
    </dgm:pt>
    <dgm:pt modelId="{E6830FCC-2F76-4E0A-BF61-7E3DDC8EDF03}" type="parTrans" cxnId="{31851DF1-3AC4-4999-BC87-F12F429278FD}">
      <dgm:prSet/>
      <dgm:spPr/>
      <dgm:t>
        <a:bodyPr/>
        <a:lstStyle/>
        <a:p>
          <a:endParaRPr lang="zh-TW" altLang="en-US"/>
        </a:p>
      </dgm:t>
    </dgm:pt>
    <dgm:pt modelId="{7244662E-33C9-4507-8BA3-CE5028D48BD1}" type="sibTrans" cxnId="{31851DF1-3AC4-4999-BC87-F12F429278FD}">
      <dgm:prSet/>
      <dgm:spPr/>
      <dgm:t>
        <a:bodyPr/>
        <a:lstStyle/>
        <a:p>
          <a:endParaRPr lang="zh-TW" altLang="en-US"/>
        </a:p>
      </dgm:t>
    </dgm:pt>
    <dgm:pt modelId="{A6AD9913-11D3-4804-965F-A66B22082D1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0" i="0" u="none" strike="noStrike" cap="none" normalizeH="0" baseline="0" dirty="0">
              <a:ln>
                <a:noFill/>
              </a:ln>
              <a:solidFill>
                <a:srgbClr val="000000"/>
              </a:solidFill>
              <a:effectLst/>
              <a:latin typeface="新細明體" charset="-120"/>
              <a:ea typeface="新細明體" charset="-120"/>
            </a:rPr>
            <a:t>生物性危害暴露預防標準</a:t>
          </a:r>
          <a:endParaRPr kumimoji="1" lang="zh-TW" altLang="en-US" b="0" i="0" u="none" strike="noStrike" cap="none" normalizeH="0" baseline="0" dirty="0">
            <a:ln>
              <a:noFill/>
            </a:ln>
            <a:solidFill>
              <a:schemeClr val="tx1"/>
            </a:solidFill>
            <a:effectLst/>
            <a:latin typeface="Times New Roman" pitchFamily="18" charset="0"/>
            <a:ea typeface="新細明體" charset="-120"/>
          </a:endParaRPr>
        </a:p>
      </dgm:t>
    </dgm:pt>
    <dgm:pt modelId="{30507587-14FB-47B2-A4EB-DEC0296BEEB5}" type="parTrans" cxnId="{91E9D2C8-75C9-4244-BEB8-1A08DE3E49AA}">
      <dgm:prSet/>
      <dgm:spPr/>
      <dgm:t>
        <a:bodyPr/>
        <a:lstStyle/>
        <a:p>
          <a:endParaRPr lang="zh-TW" altLang="en-US"/>
        </a:p>
      </dgm:t>
    </dgm:pt>
    <dgm:pt modelId="{8E7C9D67-6313-45C9-BE44-2764B1414AC1}" type="sibTrans" cxnId="{91E9D2C8-75C9-4244-BEB8-1A08DE3E49AA}">
      <dgm:prSet/>
      <dgm:spPr/>
      <dgm:t>
        <a:bodyPr/>
        <a:lstStyle/>
        <a:p>
          <a:endParaRPr lang="zh-TW" altLang="en-US"/>
        </a:p>
      </dgm:t>
    </dgm:pt>
    <dgm:pt modelId="{BD212DA7-0D80-40B7-85AB-5AA4B6010CE5}" type="pres">
      <dgm:prSet presAssocID="{1124F584-36FC-42DC-93AB-D11038763385}" presName="hierChild1" presStyleCnt="0">
        <dgm:presLayoutVars>
          <dgm:orgChart val="1"/>
          <dgm:chPref val="1"/>
          <dgm:dir/>
          <dgm:animOne val="branch"/>
          <dgm:animLvl val="lvl"/>
          <dgm:resizeHandles/>
        </dgm:presLayoutVars>
      </dgm:prSet>
      <dgm:spPr/>
    </dgm:pt>
    <dgm:pt modelId="{F06C3374-F209-4380-ACF5-657985376815}" type="pres">
      <dgm:prSet presAssocID="{5422BFCB-A6DC-4483-9EC8-AC87F3D0A445}" presName="hierRoot1" presStyleCnt="0">
        <dgm:presLayoutVars>
          <dgm:hierBranch/>
        </dgm:presLayoutVars>
      </dgm:prSet>
      <dgm:spPr/>
    </dgm:pt>
    <dgm:pt modelId="{420018F3-37C7-4FE6-87A6-B917345168C0}" type="pres">
      <dgm:prSet presAssocID="{5422BFCB-A6DC-4483-9EC8-AC87F3D0A445}" presName="rootComposite1" presStyleCnt="0"/>
      <dgm:spPr/>
    </dgm:pt>
    <dgm:pt modelId="{F60DC077-1589-4F31-932A-C2F937262D79}" type="pres">
      <dgm:prSet presAssocID="{5422BFCB-A6DC-4483-9EC8-AC87F3D0A445}" presName="rootText1" presStyleLbl="node0" presStyleIdx="0" presStyleCnt="1">
        <dgm:presLayoutVars>
          <dgm:chPref val="3"/>
        </dgm:presLayoutVars>
      </dgm:prSet>
      <dgm:spPr/>
    </dgm:pt>
    <dgm:pt modelId="{1366EC76-3310-4769-AA88-1F9211736D35}" type="pres">
      <dgm:prSet presAssocID="{5422BFCB-A6DC-4483-9EC8-AC87F3D0A445}" presName="rootConnector1" presStyleLbl="node1" presStyleIdx="0" presStyleCnt="0"/>
      <dgm:spPr/>
    </dgm:pt>
    <dgm:pt modelId="{54A891C2-E91F-4FAB-AAC1-FCA3195A3E70}" type="pres">
      <dgm:prSet presAssocID="{5422BFCB-A6DC-4483-9EC8-AC87F3D0A445}" presName="hierChild2" presStyleCnt="0"/>
      <dgm:spPr/>
    </dgm:pt>
    <dgm:pt modelId="{61484B54-FA5D-4C2B-BACD-8B45778A9A35}" type="pres">
      <dgm:prSet presAssocID="{6702D84E-86F1-483C-B17B-828A5A648A42}" presName="Name35" presStyleLbl="parChTrans1D2" presStyleIdx="0" presStyleCnt="3"/>
      <dgm:spPr/>
    </dgm:pt>
    <dgm:pt modelId="{6D0ED950-5A28-417F-94FA-5807B991E6D9}" type="pres">
      <dgm:prSet presAssocID="{A5E90232-2430-4252-9E79-F03F1FC86F91}" presName="hierRoot2" presStyleCnt="0">
        <dgm:presLayoutVars>
          <dgm:hierBranch val="r"/>
        </dgm:presLayoutVars>
      </dgm:prSet>
      <dgm:spPr/>
    </dgm:pt>
    <dgm:pt modelId="{9D3D9D05-E9B7-4830-9110-CC1D1E5EB105}" type="pres">
      <dgm:prSet presAssocID="{A5E90232-2430-4252-9E79-F03F1FC86F91}" presName="rootComposite" presStyleCnt="0"/>
      <dgm:spPr/>
    </dgm:pt>
    <dgm:pt modelId="{B1490675-90A1-4A61-BB7A-24787F95F3BC}" type="pres">
      <dgm:prSet presAssocID="{A5E90232-2430-4252-9E79-F03F1FC86F91}" presName="rootText" presStyleLbl="node2" presStyleIdx="0" presStyleCnt="3">
        <dgm:presLayoutVars>
          <dgm:chPref val="3"/>
        </dgm:presLayoutVars>
      </dgm:prSet>
      <dgm:spPr/>
    </dgm:pt>
    <dgm:pt modelId="{07DE64E4-222F-4FA9-B092-1187057F2C4B}" type="pres">
      <dgm:prSet presAssocID="{A5E90232-2430-4252-9E79-F03F1FC86F91}" presName="rootConnector" presStyleLbl="node2" presStyleIdx="0" presStyleCnt="3"/>
      <dgm:spPr/>
    </dgm:pt>
    <dgm:pt modelId="{90023959-11BA-4FDC-AC6E-63AE3CBB9625}" type="pres">
      <dgm:prSet presAssocID="{A5E90232-2430-4252-9E79-F03F1FC86F91}" presName="hierChild4" presStyleCnt="0"/>
      <dgm:spPr/>
    </dgm:pt>
    <dgm:pt modelId="{D15BD6AD-E596-4631-8A6D-1A751505D309}" type="pres">
      <dgm:prSet presAssocID="{A5E90232-2430-4252-9E79-F03F1FC86F91}" presName="hierChild5" presStyleCnt="0"/>
      <dgm:spPr/>
    </dgm:pt>
    <dgm:pt modelId="{21D29A2C-8940-42CD-A910-1CBDCC90E28B}" type="pres">
      <dgm:prSet presAssocID="{78B96D5C-4B43-41F6-9DF5-C3A7D83F8AC6}" presName="Name35" presStyleLbl="parChTrans1D2" presStyleIdx="1" presStyleCnt="3"/>
      <dgm:spPr/>
    </dgm:pt>
    <dgm:pt modelId="{FCB7F9F8-B528-4A59-A537-EFA5CC69BB4E}" type="pres">
      <dgm:prSet presAssocID="{C169B9F2-8E74-4B42-A264-C1F0F09C358F}" presName="hierRoot2" presStyleCnt="0">
        <dgm:presLayoutVars>
          <dgm:hierBranch/>
        </dgm:presLayoutVars>
      </dgm:prSet>
      <dgm:spPr/>
    </dgm:pt>
    <dgm:pt modelId="{15325AB5-F772-48EA-868F-FE945A287521}" type="pres">
      <dgm:prSet presAssocID="{C169B9F2-8E74-4B42-A264-C1F0F09C358F}" presName="rootComposite" presStyleCnt="0"/>
      <dgm:spPr/>
    </dgm:pt>
    <dgm:pt modelId="{94E144AB-197E-4441-989B-4974BC23CC72}" type="pres">
      <dgm:prSet presAssocID="{C169B9F2-8E74-4B42-A264-C1F0F09C358F}" presName="rootText" presStyleLbl="node2" presStyleIdx="1" presStyleCnt="3">
        <dgm:presLayoutVars>
          <dgm:chPref val="3"/>
        </dgm:presLayoutVars>
      </dgm:prSet>
      <dgm:spPr/>
    </dgm:pt>
    <dgm:pt modelId="{2A244A60-0E1A-4012-BDBC-20AD8C265501}" type="pres">
      <dgm:prSet presAssocID="{C169B9F2-8E74-4B42-A264-C1F0F09C358F}" presName="rootConnector" presStyleLbl="node2" presStyleIdx="1" presStyleCnt="3"/>
      <dgm:spPr/>
    </dgm:pt>
    <dgm:pt modelId="{319B5368-F9B3-4FC3-8023-5158FE74A325}" type="pres">
      <dgm:prSet presAssocID="{C169B9F2-8E74-4B42-A264-C1F0F09C358F}" presName="hierChild4" presStyleCnt="0"/>
      <dgm:spPr/>
    </dgm:pt>
    <dgm:pt modelId="{EA8DD309-67EA-457D-8747-3A1F952D2C18}" type="pres">
      <dgm:prSet presAssocID="{B68158D6-CBC0-405F-A162-6F1B9746BB27}" presName="Name35" presStyleLbl="parChTrans1D3" presStyleIdx="0" presStyleCnt="2"/>
      <dgm:spPr/>
    </dgm:pt>
    <dgm:pt modelId="{54C4E64E-5655-4384-B326-11A7128CADEA}" type="pres">
      <dgm:prSet presAssocID="{9B5A847A-EFD3-4D14-BC46-9FF2D45249D7}" presName="hierRoot2" presStyleCnt="0">
        <dgm:presLayoutVars>
          <dgm:hierBranch/>
        </dgm:presLayoutVars>
      </dgm:prSet>
      <dgm:spPr/>
    </dgm:pt>
    <dgm:pt modelId="{BDADC513-B00F-4861-823F-9D40B546DC5F}" type="pres">
      <dgm:prSet presAssocID="{9B5A847A-EFD3-4D14-BC46-9FF2D45249D7}" presName="rootComposite" presStyleCnt="0"/>
      <dgm:spPr/>
    </dgm:pt>
    <dgm:pt modelId="{12B81F27-B5C3-4030-BF1C-1FCFBF3BEF67}" type="pres">
      <dgm:prSet presAssocID="{9B5A847A-EFD3-4D14-BC46-9FF2D45249D7}" presName="rootText" presStyleLbl="node3" presStyleIdx="0" presStyleCnt="2" custScaleX="116223">
        <dgm:presLayoutVars>
          <dgm:chPref val="3"/>
        </dgm:presLayoutVars>
      </dgm:prSet>
      <dgm:spPr/>
    </dgm:pt>
    <dgm:pt modelId="{6DE08F3E-B8FA-40A3-8662-C513525622E5}" type="pres">
      <dgm:prSet presAssocID="{9B5A847A-EFD3-4D14-BC46-9FF2D45249D7}" presName="rootConnector" presStyleLbl="node3" presStyleIdx="0" presStyleCnt="2"/>
      <dgm:spPr/>
    </dgm:pt>
    <dgm:pt modelId="{250F8369-D964-4FDB-B2EE-624064DF9E3B}" type="pres">
      <dgm:prSet presAssocID="{9B5A847A-EFD3-4D14-BC46-9FF2D45249D7}" presName="hierChild4" presStyleCnt="0"/>
      <dgm:spPr/>
    </dgm:pt>
    <dgm:pt modelId="{89FC78BD-A610-4AC5-ABC6-AFBE8D7C3724}" type="pres">
      <dgm:prSet presAssocID="{F59C13D1-41FD-4CA6-98D9-E8B5B7805F0E}" presName="Name35" presStyleLbl="parChTrans1D4" presStyleIdx="0" presStyleCnt="2"/>
      <dgm:spPr/>
    </dgm:pt>
    <dgm:pt modelId="{EB9AFADE-6925-488A-93F5-7B390C5D6949}" type="pres">
      <dgm:prSet presAssocID="{685AD017-08E8-43DB-9B83-007EC677873C}" presName="hierRoot2" presStyleCnt="0">
        <dgm:presLayoutVars>
          <dgm:hierBranch val="r"/>
        </dgm:presLayoutVars>
      </dgm:prSet>
      <dgm:spPr/>
    </dgm:pt>
    <dgm:pt modelId="{DE833C15-E9FF-4971-A990-E1CA3B1FB6C6}" type="pres">
      <dgm:prSet presAssocID="{685AD017-08E8-43DB-9B83-007EC677873C}" presName="rootComposite" presStyleCnt="0"/>
      <dgm:spPr/>
    </dgm:pt>
    <dgm:pt modelId="{BDA6097E-AECD-49DB-B942-DE4BA4A12216}" type="pres">
      <dgm:prSet presAssocID="{685AD017-08E8-43DB-9B83-007EC677873C}" presName="rootText" presStyleLbl="node4" presStyleIdx="0" presStyleCnt="2" custScaleX="119043">
        <dgm:presLayoutVars>
          <dgm:chPref val="3"/>
        </dgm:presLayoutVars>
      </dgm:prSet>
      <dgm:spPr/>
    </dgm:pt>
    <dgm:pt modelId="{065739B4-E328-4B99-835F-213116334BFC}" type="pres">
      <dgm:prSet presAssocID="{685AD017-08E8-43DB-9B83-007EC677873C}" presName="rootConnector" presStyleLbl="node4" presStyleIdx="0" presStyleCnt="2"/>
      <dgm:spPr/>
    </dgm:pt>
    <dgm:pt modelId="{36139E0B-2E7C-47EC-9BD7-1E765ED50ACF}" type="pres">
      <dgm:prSet presAssocID="{685AD017-08E8-43DB-9B83-007EC677873C}" presName="hierChild4" presStyleCnt="0"/>
      <dgm:spPr/>
    </dgm:pt>
    <dgm:pt modelId="{644223A6-9582-49A6-B0AC-9ABE8ED63927}" type="pres">
      <dgm:prSet presAssocID="{685AD017-08E8-43DB-9B83-007EC677873C}" presName="hierChild5" presStyleCnt="0"/>
      <dgm:spPr/>
    </dgm:pt>
    <dgm:pt modelId="{F74659F3-4067-4906-8EE8-EA67599301D3}" type="pres">
      <dgm:prSet presAssocID="{DE4932A7-F40F-4688-980D-4782E47A5325}" presName="Name35" presStyleLbl="parChTrans1D4" presStyleIdx="1" presStyleCnt="2"/>
      <dgm:spPr/>
    </dgm:pt>
    <dgm:pt modelId="{7CF1C4F2-8F16-4C34-BD87-28F678461EA5}" type="pres">
      <dgm:prSet presAssocID="{110E96B6-27AA-43B5-86B6-D8AD2877074E}" presName="hierRoot2" presStyleCnt="0">
        <dgm:presLayoutVars>
          <dgm:hierBranch val="r"/>
        </dgm:presLayoutVars>
      </dgm:prSet>
      <dgm:spPr/>
    </dgm:pt>
    <dgm:pt modelId="{8281D1E5-E805-4BAA-93AA-DCCB8BC09753}" type="pres">
      <dgm:prSet presAssocID="{110E96B6-27AA-43B5-86B6-D8AD2877074E}" presName="rootComposite" presStyleCnt="0"/>
      <dgm:spPr/>
    </dgm:pt>
    <dgm:pt modelId="{78C618EA-5C8B-40CD-916A-AB97B6F62E8B}" type="pres">
      <dgm:prSet presAssocID="{110E96B6-27AA-43B5-86B6-D8AD2877074E}" presName="rootText" presStyleLbl="node4" presStyleIdx="1" presStyleCnt="2">
        <dgm:presLayoutVars>
          <dgm:chPref val="3"/>
        </dgm:presLayoutVars>
      </dgm:prSet>
      <dgm:spPr/>
    </dgm:pt>
    <dgm:pt modelId="{AF58785F-9670-47CC-8A69-A4B1CC4694B4}" type="pres">
      <dgm:prSet presAssocID="{110E96B6-27AA-43B5-86B6-D8AD2877074E}" presName="rootConnector" presStyleLbl="node4" presStyleIdx="1" presStyleCnt="2"/>
      <dgm:spPr/>
    </dgm:pt>
    <dgm:pt modelId="{56A5CCB4-0C0D-40A1-9F61-9A58A6C1DE28}" type="pres">
      <dgm:prSet presAssocID="{110E96B6-27AA-43B5-86B6-D8AD2877074E}" presName="hierChild4" presStyleCnt="0"/>
      <dgm:spPr/>
    </dgm:pt>
    <dgm:pt modelId="{991681EC-D762-4659-805A-9B8CAE4D1396}" type="pres">
      <dgm:prSet presAssocID="{110E96B6-27AA-43B5-86B6-D8AD2877074E}" presName="hierChild5" presStyleCnt="0"/>
      <dgm:spPr/>
    </dgm:pt>
    <dgm:pt modelId="{6CFA7C3A-76D6-42E5-BEBB-077DC0A6EB5C}" type="pres">
      <dgm:prSet presAssocID="{9B5A847A-EFD3-4D14-BC46-9FF2D45249D7}" presName="hierChild5" presStyleCnt="0"/>
      <dgm:spPr/>
    </dgm:pt>
    <dgm:pt modelId="{D6560B65-7CE8-4EC4-9751-B6FDA338D122}" type="pres">
      <dgm:prSet presAssocID="{E6830FCC-2F76-4E0A-BF61-7E3DDC8EDF03}" presName="Name35" presStyleLbl="parChTrans1D3" presStyleIdx="1" presStyleCnt="2"/>
      <dgm:spPr/>
    </dgm:pt>
    <dgm:pt modelId="{DC2A8CFC-143F-4DC0-AAF7-42B43ED5007B}" type="pres">
      <dgm:prSet presAssocID="{A72291C3-C4D8-4399-9C19-97EFD9188280}" presName="hierRoot2" presStyleCnt="0">
        <dgm:presLayoutVars>
          <dgm:hierBranch val="r"/>
        </dgm:presLayoutVars>
      </dgm:prSet>
      <dgm:spPr/>
    </dgm:pt>
    <dgm:pt modelId="{E901A8FA-9B9F-460C-B119-300CE46F424C}" type="pres">
      <dgm:prSet presAssocID="{A72291C3-C4D8-4399-9C19-97EFD9188280}" presName="rootComposite" presStyleCnt="0"/>
      <dgm:spPr/>
    </dgm:pt>
    <dgm:pt modelId="{1F06217F-2FEE-4907-B7EC-951B48956024}" type="pres">
      <dgm:prSet presAssocID="{A72291C3-C4D8-4399-9C19-97EFD9188280}" presName="rootText" presStyleLbl="node3" presStyleIdx="1" presStyleCnt="2" custScaleX="122062">
        <dgm:presLayoutVars>
          <dgm:chPref val="3"/>
        </dgm:presLayoutVars>
      </dgm:prSet>
      <dgm:spPr/>
    </dgm:pt>
    <dgm:pt modelId="{2DF212C1-60B6-40BA-9539-758C9519E829}" type="pres">
      <dgm:prSet presAssocID="{A72291C3-C4D8-4399-9C19-97EFD9188280}" presName="rootConnector" presStyleLbl="node3" presStyleIdx="1" presStyleCnt="2"/>
      <dgm:spPr/>
    </dgm:pt>
    <dgm:pt modelId="{B9686980-71F2-4317-892E-A9C41FDED0F1}" type="pres">
      <dgm:prSet presAssocID="{A72291C3-C4D8-4399-9C19-97EFD9188280}" presName="hierChild4" presStyleCnt="0"/>
      <dgm:spPr/>
    </dgm:pt>
    <dgm:pt modelId="{883C6E80-6205-4389-98DB-9E44DE3D4A12}" type="pres">
      <dgm:prSet presAssocID="{A72291C3-C4D8-4399-9C19-97EFD9188280}" presName="hierChild5" presStyleCnt="0"/>
      <dgm:spPr/>
    </dgm:pt>
    <dgm:pt modelId="{9B8A75CE-326B-4B13-B7E9-47320D0F6FA1}" type="pres">
      <dgm:prSet presAssocID="{C169B9F2-8E74-4B42-A264-C1F0F09C358F}" presName="hierChild5" presStyleCnt="0"/>
      <dgm:spPr/>
    </dgm:pt>
    <dgm:pt modelId="{51A914B6-DB64-4C12-B2DD-A48EF9E6A7AD}" type="pres">
      <dgm:prSet presAssocID="{30507587-14FB-47B2-A4EB-DEC0296BEEB5}" presName="Name35" presStyleLbl="parChTrans1D2" presStyleIdx="2" presStyleCnt="3"/>
      <dgm:spPr/>
    </dgm:pt>
    <dgm:pt modelId="{5F5DC2AD-392D-48BE-88CC-8F305198E59B}" type="pres">
      <dgm:prSet presAssocID="{A6AD9913-11D3-4804-965F-A66B22082D1B}" presName="hierRoot2" presStyleCnt="0">
        <dgm:presLayoutVars>
          <dgm:hierBranch val="r"/>
        </dgm:presLayoutVars>
      </dgm:prSet>
      <dgm:spPr/>
    </dgm:pt>
    <dgm:pt modelId="{D256ADB7-C1AC-4EE6-96E5-D76FF6AD8EF3}" type="pres">
      <dgm:prSet presAssocID="{A6AD9913-11D3-4804-965F-A66B22082D1B}" presName="rootComposite" presStyleCnt="0"/>
      <dgm:spPr/>
    </dgm:pt>
    <dgm:pt modelId="{C11062A3-A1FD-4871-A891-5CD1C6714CCC}" type="pres">
      <dgm:prSet presAssocID="{A6AD9913-11D3-4804-965F-A66B22082D1B}" presName="rootText" presStyleLbl="node2" presStyleIdx="2" presStyleCnt="3">
        <dgm:presLayoutVars>
          <dgm:chPref val="3"/>
        </dgm:presLayoutVars>
      </dgm:prSet>
      <dgm:spPr/>
    </dgm:pt>
    <dgm:pt modelId="{823687C8-3F28-444F-B55A-E155EFACFEE8}" type="pres">
      <dgm:prSet presAssocID="{A6AD9913-11D3-4804-965F-A66B22082D1B}" presName="rootConnector" presStyleLbl="node2" presStyleIdx="2" presStyleCnt="3"/>
      <dgm:spPr/>
    </dgm:pt>
    <dgm:pt modelId="{888DE8B7-78FB-47BF-B94D-90CC664FD41E}" type="pres">
      <dgm:prSet presAssocID="{A6AD9913-11D3-4804-965F-A66B22082D1B}" presName="hierChild4" presStyleCnt="0"/>
      <dgm:spPr/>
    </dgm:pt>
    <dgm:pt modelId="{C82D5AC6-F969-4976-8A87-72E166114011}" type="pres">
      <dgm:prSet presAssocID="{A6AD9913-11D3-4804-965F-A66B22082D1B}" presName="hierChild5" presStyleCnt="0"/>
      <dgm:spPr/>
    </dgm:pt>
    <dgm:pt modelId="{5FBBCA1D-C6E7-4C75-9AD5-BC80D025A5C6}" type="pres">
      <dgm:prSet presAssocID="{5422BFCB-A6DC-4483-9EC8-AC87F3D0A445}" presName="hierChild3" presStyleCnt="0"/>
      <dgm:spPr/>
    </dgm:pt>
  </dgm:ptLst>
  <dgm:cxnLst>
    <dgm:cxn modelId="{02AED902-0D6C-4EE1-B05E-A5A01CFABE85}" type="presOf" srcId="{78B96D5C-4B43-41F6-9DF5-C3A7D83F8AC6}" destId="{21D29A2C-8940-42CD-A910-1CBDCC90E28B}" srcOrd="0" destOrd="0" presId="urn:microsoft.com/office/officeart/2005/8/layout/orgChart1"/>
    <dgm:cxn modelId="{8239E311-7CB5-479C-A962-B321507B6741}" srcId="{9B5A847A-EFD3-4D14-BC46-9FF2D45249D7}" destId="{685AD017-08E8-43DB-9B83-007EC677873C}" srcOrd="0" destOrd="0" parTransId="{F59C13D1-41FD-4CA6-98D9-E8B5B7805F0E}" sibTransId="{60F70B02-EC0E-45D9-8FC0-763282832DF8}"/>
    <dgm:cxn modelId="{B1CB4A12-7FD3-43A3-85CF-B5E542B2BB9B}" type="presOf" srcId="{9B5A847A-EFD3-4D14-BC46-9FF2D45249D7}" destId="{12B81F27-B5C3-4030-BF1C-1FCFBF3BEF67}" srcOrd="0" destOrd="0" presId="urn:microsoft.com/office/officeart/2005/8/layout/orgChart1"/>
    <dgm:cxn modelId="{A3650E1E-68B3-4491-8719-B94DA19FB15D}" type="presOf" srcId="{30507587-14FB-47B2-A4EB-DEC0296BEEB5}" destId="{51A914B6-DB64-4C12-B2DD-A48EF9E6A7AD}" srcOrd="0" destOrd="0" presId="urn:microsoft.com/office/officeart/2005/8/layout/orgChart1"/>
    <dgm:cxn modelId="{EFD66328-6FF2-499B-85A8-AF8548E31F0C}" srcId="{9B5A847A-EFD3-4D14-BC46-9FF2D45249D7}" destId="{110E96B6-27AA-43B5-86B6-D8AD2877074E}" srcOrd="1" destOrd="0" parTransId="{DE4932A7-F40F-4688-980D-4782E47A5325}" sibTransId="{C2330E16-26DD-4A80-BE37-E23FB0867579}"/>
    <dgm:cxn modelId="{A48D972C-6C19-48ED-91F3-A443018AABB0}" srcId="{5422BFCB-A6DC-4483-9EC8-AC87F3D0A445}" destId="{A5E90232-2430-4252-9E79-F03F1FC86F91}" srcOrd="0" destOrd="0" parTransId="{6702D84E-86F1-483C-B17B-828A5A648A42}" sibTransId="{DA69D9AB-7560-4DBA-B09D-D5398F71F3BF}"/>
    <dgm:cxn modelId="{2E4F1C5D-5B82-4224-BBED-3D7939C49412}" type="presOf" srcId="{110E96B6-27AA-43B5-86B6-D8AD2877074E}" destId="{78C618EA-5C8B-40CD-916A-AB97B6F62E8B}" srcOrd="0" destOrd="0" presId="urn:microsoft.com/office/officeart/2005/8/layout/orgChart1"/>
    <dgm:cxn modelId="{2C88D15F-2A6A-4F46-A68B-B8ACCA523715}" type="presOf" srcId="{C169B9F2-8E74-4B42-A264-C1F0F09C358F}" destId="{2A244A60-0E1A-4012-BDBC-20AD8C265501}" srcOrd="1" destOrd="0" presId="urn:microsoft.com/office/officeart/2005/8/layout/orgChart1"/>
    <dgm:cxn modelId="{F347D144-F99B-4B26-AC6F-BDBC71034290}" srcId="{C169B9F2-8E74-4B42-A264-C1F0F09C358F}" destId="{9B5A847A-EFD3-4D14-BC46-9FF2D45249D7}" srcOrd="0" destOrd="0" parTransId="{B68158D6-CBC0-405F-A162-6F1B9746BB27}" sibTransId="{9DAE9B22-6593-4EE6-99A9-7B6F62768301}"/>
    <dgm:cxn modelId="{DA8C3867-4159-4554-A4E0-40212A2260D7}" type="presOf" srcId="{F59C13D1-41FD-4CA6-98D9-E8B5B7805F0E}" destId="{89FC78BD-A610-4AC5-ABC6-AFBE8D7C3724}" srcOrd="0" destOrd="0" presId="urn:microsoft.com/office/officeart/2005/8/layout/orgChart1"/>
    <dgm:cxn modelId="{E644EA67-738A-4421-8782-55C671BE5D47}" srcId="{5422BFCB-A6DC-4483-9EC8-AC87F3D0A445}" destId="{C169B9F2-8E74-4B42-A264-C1F0F09C358F}" srcOrd="1" destOrd="0" parTransId="{78B96D5C-4B43-41F6-9DF5-C3A7D83F8AC6}" sibTransId="{1C8CCA78-F82A-4C0E-B594-3154D6835DB5}"/>
    <dgm:cxn modelId="{38FC4049-187B-4C18-8E84-0BBD8974FFED}" type="presOf" srcId="{A5E90232-2430-4252-9E79-F03F1FC86F91}" destId="{B1490675-90A1-4A61-BB7A-24787F95F3BC}" srcOrd="0" destOrd="0" presId="urn:microsoft.com/office/officeart/2005/8/layout/orgChart1"/>
    <dgm:cxn modelId="{047E6949-9385-4849-9232-42BEF0AF4DA1}" type="presOf" srcId="{A72291C3-C4D8-4399-9C19-97EFD9188280}" destId="{2DF212C1-60B6-40BA-9539-758C9519E829}" srcOrd="1" destOrd="0" presId="urn:microsoft.com/office/officeart/2005/8/layout/orgChart1"/>
    <dgm:cxn modelId="{159C9C4B-8489-4760-9812-2D0642F62D19}" type="presOf" srcId="{B68158D6-CBC0-405F-A162-6F1B9746BB27}" destId="{EA8DD309-67EA-457D-8747-3A1F952D2C18}" srcOrd="0" destOrd="0" presId="urn:microsoft.com/office/officeart/2005/8/layout/orgChart1"/>
    <dgm:cxn modelId="{F0A13C75-6637-4CEF-A528-D4E485685C5F}" type="presOf" srcId="{685AD017-08E8-43DB-9B83-007EC677873C}" destId="{065739B4-E328-4B99-835F-213116334BFC}" srcOrd="1" destOrd="0" presId="urn:microsoft.com/office/officeart/2005/8/layout/orgChart1"/>
    <dgm:cxn modelId="{05529A87-F420-434D-940C-C83F7093B5C7}" type="presOf" srcId="{5422BFCB-A6DC-4483-9EC8-AC87F3D0A445}" destId="{F60DC077-1589-4F31-932A-C2F937262D79}" srcOrd="0" destOrd="0" presId="urn:microsoft.com/office/officeart/2005/8/layout/orgChart1"/>
    <dgm:cxn modelId="{43179188-B9C5-46B4-9A6A-52BDA0602804}" type="presOf" srcId="{685AD017-08E8-43DB-9B83-007EC677873C}" destId="{BDA6097E-AECD-49DB-B942-DE4BA4A12216}" srcOrd="0" destOrd="0" presId="urn:microsoft.com/office/officeart/2005/8/layout/orgChart1"/>
    <dgm:cxn modelId="{6C6A5397-01D4-46AF-AD53-107751806BBB}" type="presOf" srcId="{A5E90232-2430-4252-9E79-F03F1FC86F91}" destId="{07DE64E4-222F-4FA9-B092-1187057F2C4B}" srcOrd="1" destOrd="0" presId="urn:microsoft.com/office/officeart/2005/8/layout/orgChart1"/>
    <dgm:cxn modelId="{3C85F499-5936-4C99-AB6A-4992523A409F}" type="presOf" srcId="{A72291C3-C4D8-4399-9C19-97EFD9188280}" destId="{1F06217F-2FEE-4907-B7EC-951B48956024}" srcOrd="0" destOrd="0" presId="urn:microsoft.com/office/officeart/2005/8/layout/orgChart1"/>
    <dgm:cxn modelId="{36300F9C-3159-4988-B43D-6ECD6C41C9BB}" type="presOf" srcId="{1124F584-36FC-42DC-93AB-D11038763385}" destId="{BD212DA7-0D80-40B7-85AB-5AA4B6010CE5}" srcOrd="0" destOrd="0" presId="urn:microsoft.com/office/officeart/2005/8/layout/orgChart1"/>
    <dgm:cxn modelId="{C9C504AF-6464-41C8-A83A-64FD2E6F2D18}" type="presOf" srcId="{9B5A847A-EFD3-4D14-BC46-9FF2D45249D7}" destId="{6DE08F3E-B8FA-40A3-8662-C513525622E5}" srcOrd="1" destOrd="0" presId="urn:microsoft.com/office/officeart/2005/8/layout/orgChart1"/>
    <dgm:cxn modelId="{E397CEBA-88FF-4F7A-8D76-B3E928950A9B}" srcId="{1124F584-36FC-42DC-93AB-D11038763385}" destId="{5422BFCB-A6DC-4483-9EC8-AC87F3D0A445}" srcOrd="0" destOrd="0" parTransId="{DAE7CB96-0744-4686-BAE7-48E59836A591}" sibTransId="{DEF87276-22C5-483B-A39B-A98A4EA2F0DE}"/>
    <dgm:cxn modelId="{91C637C1-AE77-4CEA-AEFF-2DC30887B22A}" type="presOf" srcId="{A6AD9913-11D3-4804-965F-A66B22082D1B}" destId="{C11062A3-A1FD-4871-A891-5CD1C6714CCC}" srcOrd="0" destOrd="0" presId="urn:microsoft.com/office/officeart/2005/8/layout/orgChart1"/>
    <dgm:cxn modelId="{359A4BC4-E9DA-4CC8-8E44-4756965A967B}" type="presOf" srcId="{E6830FCC-2F76-4E0A-BF61-7E3DDC8EDF03}" destId="{D6560B65-7CE8-4EC4-9751-B6FDA338D122}" srcOrd="0" destOrd="0" presId="urn:microsoft.com/office/officeart/2005/8/layout/orgChart1"/>
    <dgm:cxn modelId="{288CCBC4-16B2-4036-9E9D-95EDE15DF518}" type="presOf" srcId="{A6AD9913-11D3-4804-965F-A66B22082D1B}" destId="{823687C8-3F28-444F-B55A-E155EFACFEE8}" srcOrd="1" destOrd="0" presId="urn:microsoft.com/office/officeart/2005/8/layout/orgChart1"/>
    <dgm:cxn modelId="{91E9D2C8-75C9-4244-BEB8-1A08DE3E49AA}" srcId="{5422BFCB-A6DC-4483-9EC8-AC87F3D0A445}" destId="{A6AD9913-11D3-4804-965F-A66B22082D1B}" srcOrd="2" destOrd="0" parTransId="{30507587-14FB-47B2-A4EB-DEC0296BEEB5}" sibTransId="{8E7C9D67-6313-45C9-BE44-2764B1414AC1}"/>
    <dgm:cxn modelId="{A2943FD6-9AAC-45D9-AD48-22FD4E4BACB0}" type="presOf" srcId="{6702D84E-86F1-483C-B17B-828A5A648A42}" destId="{61484B54-FA5D-4C2B-BACD-8B45778A9A35}" srcOrd="0" destOrd="0" presId="urn:microsoft.com/office/officeart/2005/8/layout/orgChart1"/>
    <dgm:cxn modelId="{F1BCC6D7-21EC-49D4-B0FE-566904C2F8B1}" type="presOf" srcId="{110E96B6-27AA-43B5-86B6-D8AD2877074E}" destId="{AF58785F-9670-47CC-8A69-A4B1CC4694B4}" srcOrd="1" destOrd="0" presId="urn:microsoft.com/office/officeart/2005/8/layout/orgChart1"/>
    <dgm:cxn modelId="{32A03FEF-4945-4F7E-8660-8BB746FEBD83}" type="presOf" srcId="{5422BFCB-A6DC-4483-9EC8-AC87F3D0A445}" destId="{1366EC76-3310-4769-AA88-1F9211736D35}" srcOrd="1" destOrd="0" presId="urn:microsoft.com/office/officeart/2005/8/layout/orgChart1"/>
    <dgm:cxn modelId="{31851DF1-3AC4-4999-BC87-F12F429278FD}" srcId="{C169B9F2-8E74-4B42-A264-C1F0F09C358F}" destId="{A72291C3-C4D8-4399-9C19-97EFD9188280}" srcOrd="1" destOrd="0" parTransId="{E6830FCC-2F76-4E0A-BF61-7E3DDC8EDF03}" sibTransId="{7244662E-33C9-4507-8BA3-CE5028D48BD1}"/>
    <dgm:cxn modelId="{BC66DAF1-4B95-4804-972D-D7352BA02C48}" type="presOf" srcId="{DE4932A7-F40F-4688-980D-4782E47A5325}" destId="{F74659F3-4067-4906-8EE8-EA67599301D3}" srcOrd="0" destOrd="0" presId="urn:microsoft.com/office/officeart/2005/8/layout/orgChart1"/>
    <dgm:cxn modelId="{486766FE-ACB5-4751-BE86-38C7B619E7A3}" type="presOf" srcId="{C169B9F2-8E74-4B42-A264-C1F0F09C358F}" destId="{94E144AB-197E-4441-989B-4974BC23CC72}" srcOrd="0" destOrd="0" presId="urn:microsoft.com/office/officeart/2005/8/layout/orgChart1"/>
    <dgm:cxn modelId="{63C72D37-068F-4628-B980-7DA96A3921B1}" type="presParOf" srcId="{BD212DA7-0D80-40B7-85AB-5AA4B6010CE5}" destId="{F06C3374-F209-4380-ACF5-657985376815}" srcOrd="0" destOrd="0" presId="urn:microsoft.com/office/officeart/2005/8/layout/orgChart1"/>
    <dgm:cxn modelId="{DC28B41A-3263-43F8-9C52-946E208E0620}" type="presParOf" srcId="{F06C3374-F209-4380-ACF5-657985376815}" destId="{420018F3-37C7-4FE6-87A6-B917345168C0}" srcOrd="0" destOrd="0" presId="urn:microsoft.com/office/officeart/2005/8/layout/orgChart1"/>
    <dgm:cxn modelId="{83F5ADB7-83CE-46DB-A28C-463B3AC5EB87}" type="presParOf" srcId="{420018F3-37C7-4FE6-87A6-B917345168C0}" destId="{F60DC077-1589-4F31-932A-C2F937262D79}" srcOrd="0" destOrd="0" presId="urn:microsoft.com/office/officeart/2005/8/layout/orgChart1"/>
    <dgm:cxn modelId="{A6E1D8E7-4A3D-416C-86E1-8981B2430C29}" type="presParOf" srcId="{420018F3-37C7-4FE6-87A6-B917345168C0}" destId="{1366EC76-3310-4769-AA88-1F9211736D35}" srcOrd="1" destOrd="0" presId="urn:microsoft.com/office/officeart/2005/8/layout/orgChart1"/>
    <dgm:cxn modelId="{77EB3D01-868F-4973-A48A-DD51E4832C6F}" type="presParOf" srcId="{F06C3374-F209-4380-ACF5-657985376815}" destId="{54A891C2-E91F-4FAB-AAC1-FCA3195A3E70}" srcOrd="1" destOrd="0" presId="urn:microsoft.com/office/officeart/2005/8/layout/orgChart1"/>
    <dgm:cxn modelId="{D5E578E1-6F57-4BCB-86B4-108E447D7CE9}" type="presParOf" srcId="{54A891C2-E91F-4FAB-AAC1-FCA3195A3E70}" destId="{61484B54-FA5D-4C2B-BACD-8B45778A9A35}" srcOrd="0" destOrd="0" presId="urn:microsoft.com/office/officeart/2005/8/layout/orgChart1"/>
    <dgm:cxn modelId="{BEEC5973-CB3C-4DAC-A272-754694BA4DA4}" type="presParOf" srcId="{54A891C2-E91F-4FAB-AAC1-FCA3195A3E70}" destId="{6D0ED950-5A28-417F-94FA-5807B991E6D9}" srcOrd="1" destOrd="0" presId="urn:microsoft.com/office/officeart/2005/8/layout/orgChart1"/>
    <dgm:cxn modelId="{9112F768-1F2C-48AD-83F1-12A3372E0D94}" type="presParOf" srcId="{6D0ED950-5A28-417F-94FA-5807B991E6D9}" destId="{9D3D9D05-E9B7-4830-9110-CC1D1E5EB105}" srcOrd="0" destOrd="0" presId="urn:microsoft.com/office/officeart/2005/8/layout/orgChart1"/>
    <dgm:cxn modelId="{C736F92C-628A-43E5-B211-8293046B0525}" type="presParOf" srcId="{9D3D9D05-E9B7-4830-9110-CC1D1E5EB105}" destId="{B1490675-90A1-4A61-BB7A-24787F95F3BC}" srcOrd="0" destOrd="0" presId="urn:microsoft.com/office/officeart/2005/8/layout/orgChart1"/>
    <dgm:cxn modelId="{05B26AD7-5636-42FB-87B5-EF3CD95F7680}" type="presParOf" srcId="{9D3D9D05-E9B7-4830-9110-CC1D1E5EB105}" destId="{07DE64E4-222F-4FA9-B092-1187057F2C4B}" srcOrd="1" destOrd="0" presId="urn:microsoft.com/office/officeart/2005/8/layout/orgChart1"/>
    <dgm:cxn modelId="{E7DAA0BD-1AC7-4866-A58D-3C88A478134F}" type="presParOf" srcId="{6D0ED950-5A28-417F-94FA-5807B991E6D9}" destId="{90023959-11BA-4FDC-AC6E-63AE3CBB9625}" srcOrd="1" destOrd="0" presId="urn:microsoft.com/office/officeart/2005/8/layout/orgChart1"/>
    <dgm:cxn modelId="{F8ABBBEF-F216-4560-BA56-BA888EDC8926}" type="presParOf" srcId="{6D0ED950-5A28-417F-94FA-5807B991E6D9}" destId="{D15BD6AD-E596-4631-8A6D-1A751505D309}" srcOrd="2" destOrd="0" presId="urn:microsoft.com/office/officeart/2005/8/layout/orgChart1"/>
    <dgm:cxn modelId="{4D2A170C-5A65-486E-9151-A18C33324128}" type="presParOf" srcId="{54A891C2-E91F-4FAB-AAC1-FCA3195A3E70}" destId="{21D29A2C-8940-42CD-A910-1CBDCC90E28B}" srcOrd="2" destOrd="0" presId="urn:microsoft.com/office/officeart/2005/8/layout/orgChart1"/>
    <dgm:cxn modelId="{79A5DD4F-CFD2-47D8-8265-E44E2DF0067C}" type="presParOf" srcId="{54A891C2-E91F-4FAB-AAC1-FCA3195A3E70}" destId="{FCB7F9F8-B528-4A59-A537-EFA5CC69BB4E}" srcOrd="3" destOrd="0" presId="urn:microsoft.com/office/officeart/2005/8/layout/orgChart1"/>
    <dgm:cxn modelId="{AA4D3E65-C5E5-4E27-B518-D7E4E5E5F56E}" type="presParOf" srcId="{FCB7F9F8-B528-4A59-A537-EFA5CC69BB4E}" destId="{15325AB5-F772-48EA-868F-FE945A287521}" srcOrd="0" destOrd="0" presId="urn:microsoft.com/office/officeart/2005/8/layout/orgChart1"/>
    <dgm:cxn modelId="{2C18D5DF-7A10-4D51-A868-B8506E891F96}" type="presParOf" srcId="{15325AB5-F772-48EA-868F-FE945A287521}" destId="{94E144AB-197E-4441-989B-4974BC23CC72}" srcOrd="0" destOrd="0" presId="urn:microsoft.com/office/officeart/2005/8/layout/orgChart1"/>
    <dgm:cxn modelId="{D8A1E209-50D8-4336-9501-9DC30D171073}" type="presParOf" srcId="{15325AB5-F772-48EA-868F-FE945A287521}" destId="{2A244A60-0E1A-4012-BDBC-20AD8C265501}" srcOrd="1" destOrd="0" presId="urn:microsoft.com/office/officeart/2005/8/layout/orgChart1"/>
    <dgm:cxn modelId="{677447E8-2022-4C83-8AD7-A677493B424D}" type="presParOf" srcId="{FCB7F9F8-B528-4A59-A537-EFA5CC69BB4E}" destId="{319B5368-F9B3-4FC3-8023-5158FE74A325}" srcOrd="1" destOrd="0" presId="urn:microsoft.com/office/officeart/2005/8/layout/orgChart1"/>
    <dgm:cxn modelId="{DF84F2A7-F861-4FE2-A3F4-0048010E3EF4}" type="presParOf" srcId="{319B5368-F9B3-4FC3-8023-5158FE74A325}" destId="{EA8DD309-67EA-457D-8747-3A1F952D2C18}" srcOrd="0" destOrd="0" presId="urn:microsoft.com/office/officeart/2005/8/layout/orgChart1"/>
    <dgm:cxn modelId="{F72586D1-24FD-4FC7-AF95-26DCD1C62D90}" type="presParOf" srcId="{319B5368-F9B3-4FC3-8023-5158FE74A325}" destId="{54C4E64E-5655-4384-B326-11A7128CADEA}" srcOrd="1" destOrd="0" presId="urn:microsoft.com/office/officeart/2005/8/layout/orgChart1"/>
    <dgm:cxn modelId="{6AFC2205-2EA2-411A-B8EF-01D2F272CC20}" type="presParOf" srcId="{54C4E64E-5655-4384-B326-11A7128CADEA}" destId="{BDADC513-B00F-4861-823F-9D40B546DC5F}" srcOrd="0" destOrd="0" presId="urn:microsoft.com/office/officeart/2005/8/layout/orgChart1"/>
    <dgm:cxn modelId="{DB83F63D-B033-4108-B04B-E02553539415}" type="presParOf" srcId="{BDADC513-B00F-4861-823F-9D40B546DC5F}" destId="{12B81F27-B5C3-4030-BF1C-1FCFBF3BEF67}" srcOrd="0" destOrd="0" presId="urn:microsoft.com/office/officeart/2005/8/layout/orgChart1"/>
    <dgm:cxn modelId="{BAF871B1-D405-4A92-B986-4B858228D95A}" type="presParOf" srcId="{BDADC513-B00F-4861-823F-9D40B546DC5F}" destId="{6DE08F3E-B8FA-40A3-8662-C513525622E5}" srcOrd="1" destOrd="0" presId="urn:microsoft.com/office/officeart/2005/8/layout/orgChart1"/>
    <dgm:cxn modelId="{7B6B4A22-5293-4B50-AD90-C4329A4977FE}" type="presParOf" srcId="{54C4E64E-5655-4384-B326-11A7128CADEA}" destId="{250F8369-D964-4FDB-B2EE-624064DF9E3B}" srcOrd="1" destOrd="0" presId="urn:microsoft.com/office/officeart/2005/8/layout/orgChart1"/>
    <dgm:cxn modelId="{106021DE-2948-49DC-8C60-FA42C8AB61FE}" type="presParOf" srcId="{250F8369-D964-4FDB-B2EE-624064DF9E3B}" destId="{89FC78BD-A610-4AC5-ABC6-AFBE8D7C3724}" srcOrd="0" destOrd="0" presId="urn:microsoft.com/office/officeart/2005/8/layout/orgChart1"/>
    <dgm:cxn modelId="{63BC4C16-843B-463C-9E91-2090CB4FA4D8}" type="presParOf" srcId="{250F8369-D964-4FDB-B2EE-624064DF9E3B}" destId="{EB9AFADE-6925-488A-93F5-7B390C5D6949}" srcOrd="1" destOrd="0" presId="urn:microsoft.com/office/officeart/2005/8/layout/orgChart1"/>
    <dgm:cxn modelId="{A0ECB266-4755-451F-891A-D682D6461AF9}" type="presParOf" srcId="{EB9AFADE-6925-488A-93F5-7B390C5D6949}" destId="{DE833C15-E9FF-4971-A990-E1CA3B1FB6C6}" srcOrd="0" destOrd="0" presId="urn:microsoft.com/office/officeart/2005/8/layout/orgChart1"/>
    <dgm:cxn modelId="{4213392E-A56C-4A23-A07A-A70E7DEEF53B}" type="presParOf" srcId="{DE833C15-E9FF-4971-A990-E1CA3B1FB6C6}" destId="{BDA6097E-AECD-49DB-B942-DE4BA4A12216}" srcOrd="0" destOrd="0" presId="urn:microsoft.com/office/officeart/2005/8/layout/orgChart1"/>
    <dgm:cxn modelId="{826CB7C9-D5DE-4FA2-B4AB-BD53073777E5}" type="presParOf" srcId="{DE833C15-E9FF-4971-A990-E1CA3B1FB6C6}" destId="{065739B4-E328-4B99-835F-213116334BFC}" srcOrd="1" destOrd="0" presId="urn:microsoft.com/office/officeart/2005/8/layout/orgChart1"/>
    <dgm:cxn modelId="{A339106D-C6B8-45D0-B16C-DEAFDC9DF6EF}" type="presParOf" srcId="{EB9AFADE-6925-488A-93F5-7B390C5D6949}" destId="{36139E0B-2E7C-47EC-9BD7-1E765ED50ACF}" srcOrd="1" destOrd="0" presId="urn:microsoft.com/office/officeart/2005/8/layout/orgChart1"/>
    <dgm:cxn modelId="{115532DB-3DBB-4DA0-8BAD-42E1E2FDF718}" type="presParOf" srcId="{EB9AFADE-6925-488A-93F5-7B390C5D6949}" destId="{644223A6-9582-49A6-B0AC-9ABE8ED63927}" srcOrd="2" destOrd="0" presId="urn:microsoft.com/office/officeart/2005/8/layout/orgChart1"/>
    <dgm:cxn modelId="{6F3FD67C-3041-4C9E-B839-175BE4783F4A}" type="presParOf" srcId="{250F8369-D964-4FDB-B2EE-624064DF9E3B}" destId="{F74659F3-4067-4906-8EE8-EA67599301D3}" srcOrd="2" destOrd="0" presId="urn:microsoft.com/office/officeart/2005/8/layout/orgChart1"/>
    <dgm:cxn modelId="{D614662E-E776-4EF0-B662-189F25FC5721}" type="presParOf" srcId="{250F8369-D964-4FDB-B2EE-624064DF9E3B}" destId="{7CF1C4F2-8F16-4C34-BD87-28F678461EA5}" srcOrd="3" destOrd="0" presId="urn:microsoft.com/office/officeart/2005/8/layout/orgChart1"/>
    <dgm:cxn modelId="{E98B40A4-5DBE-4997-B989-F49755E4A741}" type="presParOf" srcId="{7CF1C4F2-8F16-4C34-BD87-28F678461EA5}" destId="{8281D1E5-E805-4BAA-93AA-DCCB8BC09753}" srcOrd="0" destOrd="0" presId="urn:microsoft.com/office/officeart/2005/8/layout/orgChart1"/>
    <dgm:cxn modelId="{D9B34E73-41A0-4D10-9922-A30FA6CBF287}" type="presParOf" srcId="{8281D1E5-E805-4BAA-93AA-DCCB8BC09753}" destId="{78C618EA-5C8B-40CD-916A-AB97B6F62E8B}" srcOrd="0" destOrd="0" presId="urn:microsoft.com/office/officeart/2005/8/layout/orgChart1"/>
    <dgm:cxn modelId="{DE38F728-B433-4642-99DB-483E0371A57E}" type="presParOf" srcId="{8281D1E5-E805-4BAA-93AA-DCCB8BC09753}" destId="{AF58785F-9670-47CC-8A69-A4B1CC4694B4}" srcOrd="1" destOrd="0" presId="urn:microsoft.com/office/officeart/2005/8/layout/orgChart1"/>
    <dgm:cxn modelId="{6FF5791D-92B0-4E38-ABE7-A040D8CDE257}" type="presParOf" srcId="{7CF1C4F2-8F16-4C34-BD87-28F678461EA5}" destId="{56A5CCB4-0C0D-40A1-9F61-9A58A6C1DE28}" srcOrd="1" destOrd="0" presId="urn:microsoft.com/office/officeart/2005/8/layout/orgChart1"/>
    <dgm:cxn modelId="{96C5D59E-8E7E-4FFA-8B04-2F5200DAA1E9}" type="presParOf" srcId="{7CF1C4F2-8F16-4C34-BD87-28F678461EA5}" destId="{991681EC-D762-4659-805A-9B8CAE4D1396}" srcOrd="2" destOrd="0" presId="urn:microsoft.com/office/officeart/2005/8/layout/orgChart1"/>
    <dgm:cxn modelId="{CD959265-F561-4568-A302-C9E361AC0C08}" type="presParOf" srcId="{54C4E64E-5655-4384-B326-11A7128CADEA}" destId="{6CFA7C3A-76D6-42E5-BEBB-077DC0A6EB5C}" srcOrd="2" destOrd="0" presId="urn:microsoft.com/office/officeart/2005/8/layout/orgChart1"/>
    <dgm:cxn modelId="{8D586AAF-1F92-4B34-9B80-80F42224EC60}" type="presParOf" srcId="{319B5368-F9B3-4FC3-8023-5158FE74A325}" destId="{D6560B65-7CE8-4EC4-9751-B6FDA338D122}" srcOrd="2" destOrd="0" presId="urn:microsoft.com/office/officeart/2005/8/layout/orgChart1"/>
    <dgm:cxn modelId="{4D6A9A51-BB5A-45CB-BD55-9907E2E19FFA}" type="presParOf" srcId="{319B5368-F9B3-4FC3-8023-5158FE74A325}" destId="{DC2A8CFC-143F-4DC0-AAF7-42B43ED5007B}" srcOrd="3" destOrd="0" presId="urn:microsoft.com/office/officeart/2005/8/layout/orgChart1"/>
    <dgm:cxn modelId="{30E111CE-C8D4-4ED5-8DDF-88EF95B7AB43}" type="presParOf" srcId="{DC2A8CFC-143F-4DC0-AAF7-42B43ED5007B}" destId="{E901A8FA-9B9F-460C-B119-300CE46F424C}" srcOrd="0" destOrd="0" presId="urn:microsoft.com/office/officeart/2005/8/layout/orgChart1"/>
    <dgm:cxn modelId="{9CD385C5-FE29-4763-94F1-BEA1518AA537}" type="presParOf" srcId="{E901A8FA-9B9F-460C-B119-300CE46F424C}" destId="{1F06217F-2FEE-4907-B7EC-951B48956024}" srcOrd="0" destOrd="0" presId="urn:microsoft.com/office/officeart/2005/8/layout/orgChart1"/>
    <dgm:cxn modelId="{A124DD87-7C4F-4D31-949A-2CE937CBFC2F}" type="presParOf" srcId="{E901A8FA-9B9F-460C-B119-300CE46F424C}" destId="{2DF212C1-60B6-40BA-9539-758C9519E829}" srcOrd="1" destOrd="0" presId="urn:microsoft.com/office/officeart/2005/8/layout/orgChart1"/>
    <dgm:cxn modelId="{F6317AF2-E7E8-40FC-865C-F73F431D9051}" type="presParOf" srcId="{DC2A8CFC-143F-4DC0-AAF7-42B43ED5007B}" destId="{B9686980-71F2-4317-892E-A9C41FDED0F1}" srcOrd="1" destOrd="0" presId="urn:microsoft.com/office/officeart/2005/8/layout/orgChart1"/>
    <dgm:cxn modelId="{BB290BF0-0325-4AD0-B3B4-BB094B5ACE97}" type="presParOf" srcId="{DC2A8CFC-143F-4DC0-AAF7-42B43ED5007B}" destId="{883C6E80-6205-4389-98DB-9E44DE3D4A12}" srcOrd="2" destOrd="0" presId="urn:microsoft.com/office/officeart/2005/8/layout/orgChart1"/>
    <dgm:cxn modelId="{FA124E73-AA5D-4CAC-AE3B-E030AE8A9288}" type="presParOf" srcId="{FCB7F9F8-B528-4A59-A537-EFA5CC69BB4E}" destId="{9B8A75CE-326B-4B13-B7E9-47320D0F6FA1}" srcOrd="2" destOrd="0" presId="urn:microsoft.com/office/officeart/2005/8/layout/orgChart1"/>
    <dgm:cxn modelId="{362BFE96-9AF0-40A8-894C-3EA2BED3DBA5}" type="presParOf" srcId="{54A891C2-E91F-4FAB-AAC1-FCA3195A3E70}" destId="{51A914B6-DB64-4C12-B2DD-A48EF9E6A7AD}" srcOrd="4" destOrd="0" presId="urn:microsoft.com/office/officeart/2005/8/layout/orgChart1"/>
    <dgm:cxn modelId="{3626AB2F-F483-482A-8D36-B9AC7F9F8E96}" type="presParOf" srcId="{54A891C2-E91F-4FAB-AAC1-FCA3195A3E70}" destId="{5F5DC2AD-392D-48BE-88CC-8F305198E59B}" srcOrd="5" destOrd="0" presId="urn:microsoft.com/office/officeart/2005/8/layout/orgChart1"/>
    <dgm:cxn modelId="{BEA7B8AD-B54E-4FE2-B705-24DF1A399C38}" type="presParOf" srcId="{5F5DC2AD-392D-48BE-88CC-8F305198E59B}" destId="{D256ADB7-C1AC-4EE6-96E5-D76FF6AD8EF3}" srcOrd="0" destOrd="0" presId="urn:microsoft.com/office/officeart/2005/8/layout/orgChart1"/>
    <dgm:cxn modelId="{EDDB4D7B-FC8D-412D-92B0-E8C85A973011}" type="presParOf" srcId="{D256ADB7-C1AC-4EE6-96E5-D76FF6AD8EF3}" destId="{C11062A3-A1FD-4871-A891-5CD1C6714CCC}" srcOrd="0" destOrd="0" presId="urn:microsoft.com/office/officeart/2005/8/layout/orgChart1"/>
    <dgm:cxn modelId="{E0FF19B4-104E-4BA0-89E2-9DBD2686E729}" type="presParOf" srcId="{D256ADB7-C1AC-4EE6-96E5-D76FF6AD8EF3}" destId="{823687C8-3F28-444F-B55A-E155EFACFEE8}" srcOrd="1" destOrd="0" presId="urn:microsoft.com/office/officeart/2005/8/layout/orgChart1"/>
    <dgm:cxn modelId="{1EDC5C85-FD83-49B0-8A49-56E2F411DC27}" type="presParOf" srcId="{5F5DC2AD-392D-48BE-88CC-8F305198E59B}" destId="{888DE8B7-78FB-47BF-B94D-90CC664FD41E}" srcOrd="1" destOrd="0" presId="urn:microsoft.com/office/officeart/2005/8/layout/orgChart1"/>
    <dgm:cxn modelId="{921BFEE4-05B4-4B1A-AA19-57B3B3C17D2B}" type="presParOf" srcId="{5F5DC2AD-392D-48BE-88CC-8F305198E59B}" destId="{C82D5AC6-F969-4976-8A87-72E166114011}" srcOrd="2" destOrd="0" presId="urn:microsoft.com/office/officeart/2005/8/layout/orgChart1"/>
    <dgm:cxn modelId="{1F73A493-796A-4D65-9733-641F0A037F73}" type="presParOf" srcId="{F06C3374-F209-4380-ACF5-657985376815}" destId="{5FBBCA1D-C6E7-4C75-9AD5-BC80D025A5C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914B6-DB64-4C12-B2DD-A48EF9E6A7AD}">
      <dsp:nvSpPr>
        <dsp:cNvPr id="0" name=""/>
        <dsp:cNvSpPr/>
      </dsp:nvSpPr>
      <dsp:spPr>
        <a:xfrm>
          <a:off x="4467861" y="972424"/>
          <a:ext cx="2351496" cy="408111"/>
        </a:xfrm>
        <a:custGeom>
          <a:avLst/>
          <a:gdLst/>
          <a:ahLst/>
          <a:cxnLst/>
          <a:rect l="0" t="0" r="0" b="0"/>
          <a:pathLst>
            <a:path>
              <a:moveTo>
                <a:pt x="0" y="0"/>
              </a:moveTo>
              <a:lnTo>
                <a:pt x="0" y="204055"/>
              </a:lnTo>
              <a:lnTo>
                <a:pt x="2351496" y="204055"/>
              </a:lnTo>
              <a:lnTo>
                <a:pt x="2351496" y="4081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560B65-7CE8-4EC4-9751-B6FDA338D122}">
      <dsp:nvSpPr>
        <dsp:cNvPr id="0" name=""/>
        <dsp:cNvSpPr/>
      </dsp:nvSpPr>
      <dsp:spPr>
        <a:xfrm>
          <a:off x="4467861" y="2352228"/>
          <a:ext cx="1333386" cy="408111"/>
        </a:xfrm>
        <a:custGeom>
          <a:avLst/>
          <a:gdLst/>
          <a:ahLst/>
          <a:cxnLst/>
          <a:rect l="0" t="0" r="0" b="0"/>
          <a:pathLst>
            <a:path>
              <a:moveTo>
                <a:pt x="0" y="0"/>
              </a:moveTo>
              <a:lnTo>
                <a:pt x="0" y="204055"/>
              </a:lnTo>
              <a:lnTo>
                <a:pt x="1333386" y="204055"/>
              </a:lnTo>
              <a:lnTo>
                <a:pt x="1333386" y="4081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4659F3-4067-4906-8EE8-EA67599301D3}">
      <dsp:nvSpPr>
        <dsp:cNvPr id="0" name=""/>
        <dsp:cNvSpPr/>
      </dsp:nvSpPr>
      <dsp:spPr>
        <a:xfrm>
          <a:off x="3077738" y="3732032"/>
          <a:ext cx="1360787" cy="408111"/>
        </a:xfrm>
        <a:custGeom>
          <a:avLst/>
          <a:gdLst/>
          <a:ahLst/>
          <a:cxnLst/>
          <a:rect l="0" t="0" r="0" b="0"/>
          <a:pathLst>
            <a:path>
              <a:moveTo>
                <a:pt x="0" y="0"/>
              </a:moveTo>
              <a:lnTo>
                <a:pt x="0" y="204055"/>
              </a:lnTo>
              <a:lnTo>
                <a:pt x="1360787" y="204055"/>
              </a:lnTo>
              <a:lnTo>
                <a:pt x="1360787" y="4081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FC78BD-A610-4AC5-ABC6-AFBE8D7C3724}">
      <dsp:nvSpPr>
        <dsp:cNvPr id="0" name=""/>
        <dsp:cNvSpPr/>
      </dsp:nvSpPr>
      <dsp:spPr>
        <a:xfrm>
          <a:off x="1901990" y="3732032"/>
          <a:ext cx="1175748" cy="408111"/>
        </a:xfrm>
        <a:custGeom>
          <a:avLst/>
          <a:gdLst/>
          <a:ahLst/>
          <a:cxnLst/>
          <a:rect l="0" t="0" r="0" b="0"/>
          <a:pathLst>
            <a:path>
              <a:moveTo>
                <a:pt x="1175748" y="0"/>
              </a:moveTo>
              <a:lnTo>
                <a:pt x="1175748" y="204055"/>
              </a:lnTo>
              <a:lnTo>
                <a:pt x="0" y="204055"/>
              </a:lnTo>
              <a:lnTo>
                <a:pt x="0" y="4081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8DD309-67EA-457D-8747-3A1F952D2C18}">
      <dsp:nvSpPr>
        <dsp:cNvPr id="0" name=""/>
        <dsp:cNvSpPr/>
      </dsp:nvSpPr>
      <dsp:spPr>
        <a:xfrm>
          <a:off x="3077738" y="2352228"/>
          <a:ext cx="1390123" cy="408111"/>
        </a:xfrm>
        <a:custGeom>
          <a:avLst/>
          <a:gdLst/>
          <a:ahLst/>
          <a:cxnLst/>
          <a:rect l="0" t="0" r="0" b="0"/>
          <a:pathLst>
            <a:path>
              <a:moveTo>
                <a:pt x="1390123" y="0"/>
              </a:moveTo>
              <a:lnTo>
                <a:pt x="1390123" y="204055"/>
              </a:lnTo>
              <a:lnTo>
                <a:pt x="0" y="204055"/>
              </a:lnTo>
              <a:lnTo>
                <a:pt x="0" y="4081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D29A2C-8940-42CD-A910-1CBDCC90E28B}">
      <dsp:nvSpPr>
        <dsp:cNvPr id="0" name=""/>
        <dsp:cNvSpPr/>
      </dsp:nvSpPr>
      <dsp:spPr>
        <a:xfrm>
          <a:off x="4422141" y="972424"/>
          <a:ext cx="91440" cy="408111"/>
        </a:xfrm>
        <a:custGeom>
          <a:avLst/>
          <a:gdLst/>
          <a:ahLst/>
          <a:cxnLst/>
          <a:rect l="0" t="0" r="0" b="0"/>
          <a:pathLst>
            <a:path>
              <a:moveTo>
                <a:pt x="45720" y="0"/>
              </a:moveTo>
              <a:lnTo>
                <a:pt x="45720" y="4081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484B54-FA5D-4C2B-BACD-8B45778A9A35}">
      <dsp:nvSpPr>
        <dsp:cNvPr id="0" name=""/>
        <dsp:cNvSpPr/>
      </dsp:nvSpPr>
      <dsp:spPr>
        <a:xfrm>
          <a:off x="2116364" y="972424"/>
          <a:ext cx="2351496" cy="408111"/>
        </a:xfrm>
        <a:custGeom>
          <a:avLst/>
          <a:gdLst/>
          <a:ahLst/>
          <a:cxnLst/>
          <a:rect l="0" t="0" r="0" b="0"/>
          <a:pathLst>
            <a:path>
              <a:moveTo>
                <a:pt x="2351496" y="0"/>
              </a:moveTo>
              <a:lnTo>
                <a:pt x="2351496" y="204055"/>
              </a:lnTo>
              <a:lnTo>
                <a:pt x="0" y="204055"/>
              </a:lnTo>
              <a:lnTo>
                <a:pt x="0" y="4081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0DC077-1589-4F31-932A-C2F937262D79}">
      <dsp:nvSpPr>
        <dsp:cNvPr id="0" name=""/>
        <dsp:cNvSpPr/>
      </dsp:nvSpPr>
      <dsp:spPr>
        <a:xfrm>
          <a:off x="3496168" y="731"/>
          <a:ext cx="1943385" cy="9716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700" b="0" i="0" u="none" strike="noStrike" kern="1200" cap="none" normalizeH="0" baseline="0" dirty="0">
              <a:ln>
                <a:noFill/>
              </a:ln>
              <a:solidFill>
                <a:srgbClr val="000000"/>
              </a:solidFill>
              <a:effectLst/>
              <a:latin typeface="新細明體" charset="-120"/>
              <a:ea typeface="新細明體" charset="-120"/>
            </a:rPr>
            <a:t>危害暴露預防標準</a:t>
          </a:r>
          <a:endParaRPr kumimoji="1" lang="zh-TW" altLang="en-US" sz="1700" b="0" i="0" u="none" strike="noStrike" kern="1200" cap="none" normalizeH="0" baseline="0" dirty="0">
            <a:ln>
              <a:noFill/>
            </a:ln>
            <a:solidFill>
              <a:schemeClr val="tx1"/>
            </a:solidFill>
            <a:effectLst/>
            <a:latin typeface="Times New Roman" pitchFamily="18" charset="0"/>
            <a:ea typeface="新細明體" charset="-120"/>
          </a:endParaRPr>
        </a:p>
      </dsp:txBody>
      <dsp:txXfrm>
        <a:off x="3496168" y="731"/>
        <a:ext cx="1943385" cy="971692"/>
      </dsp:txXfrm>
    </dsp:sp>
    <dsp:sp modelId="{B1490675-90A1-4A61-BB7A-24787F95F3BC}">
      <dsp:nvSpPr>
        <dsp:cNvPr id="0" name=""/>
        <dsp:cNvSpPr/>
      </dsp:nvSpPr>
      <dsp:spPr>
        <a:xfrm>
          <a:off x="1144672" y="1380535"/>
          <a:ext cx="1943385" cy="9716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700" b="0" i="0" u="none" strike="noStrike" kern="1200" cap="none" normalizeH="0" baseline="0" dirty="0">
              <a:ln>
                <a:noFill/>
              </a:ln>
              <a:solidFill>
                <a:srgbClr val="000000"/>
              </a:solidFill>
              <a:effectLst/>
              <a:latin typeface="新細明體" charset="-120"/>
              <a:ea typeface="新細明體" charset="-120"/>
            </a:rPr>
            <a:t>物理性危害暴露預防標準</a:t>
          </a:r>
          <a:endParaRPr kumimoji="1" lang="zh-TW" altLang="en-US" sz="1700" b="0" i="0" u="none" strike="noStrike" kern="1200" cap="none" normalizeH="0" baseline="0" dirty="0">
            <a:ln>
              <a:noFill/>
            </a:ln>
            <a:solidFill>
              <a:schemeClr val="tx1"/>
            </a:solidFill>
            <a:effectLst/>
            <a:latin typeface="Times New Roman" pitchFamily="18" charset="0"/>
            <a:ea typeface="新細明體" charset="-120"/>
          </a:endParaRPr>
        </a:p>
      </dsp:txBody>
      <dsp:txXfrm>
        <a:off x="1144672" y="1380535"/>
        <a:ext cx="1943385" cy="971692"/>
      </dsp:txXfrm>
    </dsp:sp>
    <dsp:sp modelId="{94E144AB-197E-4441-989B-4974BC23CC72}">
      <dsp:nvSpPr>
        <dsp:cNvPr id="0" name=""/>
        <dsp:cNvSpPr/>
      </dsp:nvSpPr>
      <dsp:spPr>
        <a:xfrm>
          <a:off x="3496168" y="1380535"/>
          <a:ext cx="1943385" cy="9716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700" b="0" i="0" u="none" strike="noStrike" kern="1200" cap="none" normalizeH="0" baseline="0" dirty="0">
              <a:ln>
                <a:noFill/>
              </a:ln>
              <a:solidFill>
                <a:srgbClr val="000000"/>
              </a:solidFill>
              <a:effectLst/>
              <a:latin typeface="新細明體" charset="-120"/>
              <a:ea typeface="新細明體" charset="-120"/>
            </a:rPr>
            <a:t>化學性危害（化學有害物）暴露預防標準</a:t>
          </a:r>
          <a:endParaRPr kumimoji="1" lang="zh-TW" altLang="en-US" sz="1700" b="0" i="0" u="none" strike="noStrike" kern="1200" cap="none" normalizeH="0" baseline="0" dirty="0">
            <a:ln>
              <a:noFill/>
            </a:ln>
            <a:solidFill>
              <a:schemeClr val="tx1"/>
            </a:solidFill>
            <a:effectLst/>
            <a:latin typeface="Times New Roman" pitchFamily="18" charset="0"/>
            <a:ea typeface="新細明體" charset="-120"/>
          </a:endParaRPr>
        </a:p>
      </dsp:txBody>
      <dsp:txXfrm>
        <a:off x="3496168" y="1380535"/>
        <a:ext cx="1943385" cy="971692"/>
      </dsp:txXfrm>
    </dsp:sp>
    <dsp:sp modelId="{12B81F27-B5C3-4030-BF1C-1FCFBF3BEF67}">
      <dsp:nvSpPr>
        <dsp:cNvPr id="0" name=""/>
        <dsp:cNvSpPr/>
      </dsp:nvSpPr>
      <dsp:spPr>
        <a:xfrm>
          <a:off x="1948407" y="2760339"/>
          <a:ext cx="2258661" cy="9716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kern="1200" cap="none" normalizeH="0" baseline="0" dirty="0">
              <a:ln>
                <a:noFill/>
              </a:ln>
              <a:solidFill>
                <a:srgbClr val="000000"/>
              </a:solidFill>
              <a:effectLst/>
              <a:latin typeface="Times New Roman" pitchFamily="18" charset="0"/>
              <a:ea typeface="新細明體" charset="-120"/>
              <a:cs typeface="Times New Roman" pitchFamily="18" charset="0"/>
            </a:rPr>
            <a:t>Standard (or guideline ) for limiting specific agent</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700" b="0" i="0" u="none" strike="noStrike" kern="1200" cap="none" normalizeH="0" baseline="0" dirty="0">
              <a:ln>
                <a:noFill/>
              </a:ln>
              <a:solidFill>
                <a:srgbClr val="000000"/>
              </a:solidFill>
              <a:effectLst/>
              <a:latin typeface="新細明體" charset="-120"/>
              <a:ea typeface="新細明體" charset="-120"/>
            </a:rPr>
            <a:t>危害暴露標準指引</a:t>
          </a:r>
          <a:endParaRPr kumimoji="1" lang="en-US" altLang="zh-TW" sz="1700" b="0" i="0" u="none" strike="noStrike" kern="1200" cap="none" normalizeH="0" baseline="0" dirty="0">
            <a:ln>
              <a:noFill/>
            </a:ln>
            <a:solidFill>
              <a:schemeClr val="tx1"/>
            </a:solidFill>
            <a:effectLst/>
            <a:latin typeface="Times New Roman" pitchFamily="18" charset="0"/>
            <a:ea typeface="新細明體" charset="-120"/>
          </a:endParaRPr>
        </a:p>
      </dsp:txBody>
      <dsp:txXfrm>
        <a:off x="1948407" y="2760339"/>
        <a:ext cx="2258661" cy="971692"/>
      </dsp:txXfrm>
    </dsp:sp>
    <dsp:sp modelId="{BDA6097E-AECD-49DB-B942-DE4BA4A12216}">
      <dsp:nvSpPr>
        <dsp:cNvPr id="0" name=""/>
        <dsp:cNvSpPr/>
      </dsp:nvSpPr>
      <dsp:spPr>
        <a:xfrm>
          <a:off x="745257" y="4140143"/>
          <a:ext cx="2313464" cy="9716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700" b="0" i="0" u="none" strike="noStrike" kern="1200" cap="none" normalizeH="0" baseline="0" dirty="0">
              <a:ln>
                <a:noFill/>
              </a:ln>
              <a:solidFill>
                <a:srgbClr val="000000"/>
              </a:solidFill>
              <a:effectLst/>
              <a:latin typeface="新細明體" charset="-120"/>
              <a:ea typeface="新細明體" charset="-120"/>
            </a:rPr>
            <a:t>環境容許暴露濃度</a:t>
          </a:r>
          <a:r>
            <a:rPr kumimoji="1" lang="en-US" altLang="zh-TW" sz="1700" b="0" i="0" u="none" strike="noStrike" kern="1200" cap="none" normalizeH="0" baseline="0" dirty="0">
              <a:ln>
                <a:noFill/>
              </a:ln>
              <a:solidFill>
                <a:srgbClr val="000000"/>
              </a:solidFill>
              <a:effectLst/>
              <a:latin typeface="新細明體" charset="-120"/>
              <a:ea typeface="新細明體" charset="-120"/>
            </a:rPr>
            <a:t>(</a:t>
          </a:r>
          <a:r>
            <a:rPr kumimoji="1" lang="en-US" altLang="zh-TW" sz="1700" b="0" i="0" u="none" strike="noStrike" kern="1200" cap="none" normalizeH="0" baseline="0" dirty="0">
              <a:ln>
                <a:noFill/>
              </a:ln>
              <a:solidFill>
                <a:srgbClr val="000000"/>
              </a:solidFill>
              <a:effectLst/>
              <a:latin typeface="Times New Roman" pitchFamily="18" charset="0"/>
              <a:ea typeface="新細明體" charset="-120"/>
              <a:cs typeface="Times New Roman" pitchFamily="18" charset="0"/>
            </a:rPr>
            <a:t>PEL</a:t>
          </a:r>
          <a:r>
            <a:rPr kumimoji="1" lang="en-US" altLang="zh-TW" sz="1700" b="0" i="0" u="none" strike="noStrike" kern="1200" cap="none" normalizeH="0" baseline="0" dirty="0">
              <a:ln>
                <a:noFill/>
              </a:ln>
              <a:solidFill>
                <a:srgbClr val="000000"/>
              </a:solidFill>
              <a:effectLst/>
              <a:latin typeface="新細明體" charset="-120"/>
              <a:ea typeface="新細明體" charset="-120"/>
            </a:rPr>
            <a:t>)</a:t>
          </a:r>
          <a:endParaRPr kumimoji="1" lang="zh-TW" altLang="en-US" sz="1700" b="0" i="0" u="none" strike="noStrike" kern="1200" cap="none" normalizeH="0" baseline="0" dirty="0">
            <a:ln>
              <a:noFill/>
            </a:ln>
            <a:solidFill>
              <a:schemeClr val="tx1"/>
            </a:solidFill>
            <a:effectLst/>
            <a:latin typeface="Times New Roman" pitchFamily="18" charset="0"/>
            <a:ea typeface="新細明體" charset="-120"/>
          </a:endParaRPr>
        </a:p>
      </dsp:txBody>
      <dsp:txXfrm>
        <a:off x="745257" y="4140143"/>
        <a:ext cx="2313464" cy="971692"/>
      </dsp:txXfrm>
    </dsp:sp>
    <dsp:sp modelId="{78C618EA-5C8B-40CD-916A-AB97B6F62E8B}">
      <dsp:nvSpPr>
        <dsp:cNvPr id="0" name=""/>
        <dsp:cNvSpPr/>
      </dsp:nvSpPr>
      <dsp:spPr>
        <a:xfrm>
          <a:off x="3466833" y="4140143"/>
          <a:ext cx="1943385" cy="9716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700" b="0" i="0" u="none" strike="noStrike" kern="1200" cap="none" normalizeH="0" baseline="0" dirty="0">
              <a:ln>
                <a:noFill/>
              </a:ln>
              <a:solidFill>
                <a:srgbClr val="000000"/>
              </a:solidFill>
              <a:effectLst/>
              <a:latin typeface="新細明體" charset="-120"/>
              <a:ea typeface="新細明體" charset="-120"/>
            </a:rPr>
            <a:t>生物暴露指標</a:t>
          </a:r>
          <a:r>
            <a:rPr kumimoji="1" lang="en-US" altLang="zh-TW" sz="1700" b="0" i="0" u="none" strike="noStrike" kern="1200" cap="none" normalizeH="0" baseline="0" dirty="0">
              <a:ln>
                <a:noFill/>
              </a:ln>
              <a:solidFill>
                <a:srgbClr val="000000"/>
              </a:solidFill>
              <a:effectLst/>
              <a:latin typeface="新細明體" charset="-120"/>
              <a:ea typeface="新細明體" charset="-120"/>
            </a:rPr>
            <a:t>(</a:t>
          </a:r>
          <a:r>
            <a:rPr kumimoji="1" lang="en-US" altLang="zh-TW" sz="1700" b="0" i="0" u="none" strike="noStrike" kern="1200" cap="none" normalizeH="0" baseline="0" dirty="0">
              <a:ln>
                <a:noFill/>
              </a:ln>
              <a:solidFill>
                <a:srgbClr val="000000"/>
              </a:solidFill>
              <a:effectLst/>
              <a:latin typeface="Times New Roman" pitchFamily="18" charset="0"/>
              <a:ea typeface="新細明體" charset="-120"/>
              <a:cs typeface="Times New Roman" pitchFamily="18" charset="0"/>
            </a:rPr>
            <a:t>BEI</a:t>
          </a:r>
          <a:r>
            <a:rPr kumimoji="1" lang="en-US" altLang="zh-TW" sz="1700" b="0" i="0" u="none" strike="noStrike" kern="1200" cap="none" normalizeH="0" baseline="0" dirty="0">
              <a:ln>
                <a:noFill/>
              </a:ln>
              <a:solidFill>
                <a:srgbClr val="000000"/>
              </a:solidFill>
              <a:effectLst/>
              <a:latin typeface="新細明體" charset="-120"/>
              <a:ea typeface="新細明體" charset="-120"/>
            </a:rPr>
            <a:t>)</a:t>
          </a:r>
          <a:endParaRPr kumimoji="1" lang="zh-TW" altLang="en-US" sz="1700" b="0" i="0" u="none" strike="noStrike" kern="1200" cap="none" normalizeH="0" baseline="0" dirty="0">
            <a:ln>
              <a:noFill/>
            </a:ln>
            <a:solidFill>
              <a:schemeClr val="tx1"/>
            </a:solidFill>
            <a:effectLst/>
            <a:latin typeface="Times New Roman" pitchFamily="18" charset="0"/>
            <a:ea typeface="新細明體" charset="-120"/>
          </a:endParaRPr>
        </a:p>
      </dsp:txBody>
      <dsp:txXfrm>
        <a:off x="3466833" y="4140143"/>
        <a:ext cx="1943385" cy="971692"/>
      </dsp:txXfrm>
    </dsp:sp>
    <dsp:sp modelId="{1F06217F-2FEE-4907-B7EC-951B48956024}">
      <dsp:nvSpPr>
        <dsp:cNvPr id="0" name=""/>
        <dsp:cNvSpPr/>
      </dsp:nvSpPr>
      <dsp:spPr>
        <a:xfrm>
          <a:off x="4615180" y="2760339"/>
          <a:ext cx="2372135" cy="9716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kern="1200" cap="none" normalizeH="0" baseline="0" dirty="0">
              <a:ln>
                <a:noFill/>
              </a:ln>
              <a:solidFill>
                <a:srgbClr val="000000"/>
              </a:solidFill>
              <a:effectLst/>
              <a:latin typeface="Times New Roman" pitchFamily="18" charset="0"/>
              <a:ea typeface="新細明體" charset="-120"/>
              <a:cs typeface="Times New Roman" pitchFamily="18" charset="0"/>
            </a:rPr>
            <a:t>Standard  (or guideline ) for practice</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700" b="0" i="0" u="none" strike="noStrike" kern="1200" cap="none" normalizeH="0" baseline="0" dirty="0">
              <a:ln>
                <a:noFill/>
              </a:ln>
              <a:solidFill>
                <a:srgbClr val="000000"/>
              </a:solidFill>
              <a:effectLst/>
              <a:latin typeface="新細明體" charset="-120"/>
              <a:ea typeface="新細明體" charset="-120"/>
            </a:rPr>
            <a:t>危害暴露實用規章</a:t>
          </a:r>
          <a:endParaRPr kumimoji="1" lang="en-US" altLang="zh-TW" sz="1700" b="0" i="0" u="none" strike="noStrike" kern="1200" cap="none" normalizeH="0" baseline="0" dirty="0">
            <a:ln>
              <a:noFill/>
            </a:ln>
            <a:solidFill>
              <a:schemeClr val="tx1"/>
            </a:solidFill>
            <a:effectLst/>
            <a:latin typeface="Times New Roman" pitchFamily="18" charset="0"/>
            <a:ea typeface="新細明體" charset="-120"/>
          </a:endParaRPr>
        </a:p>
      </dsp:txBody>
      <dsp:txXfrm>
        <a:off x="4615180" y="2760339"/>
        <a:ext cx="2372135" cy="971692"/>
      </dsp:txXfrm>
    </dsp:sp>
    <dsp:sp modelId="{C11062A3-A1FD-4871-A891-5CD1C6714CCC}">
      <dsp:nvSpPr>
        <dsp:cNvPr id="0" name=""/>
        <dsp:cNvSpPr/>
      </dsp:nvSpPr>
      <dsp:spPr>
        <a:xfrm>
          <a:off x="5847665" y="1380535"/>
          <a:ext cx="1943385" cy="9716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700" b="0" i="0" u="none" strike="noStrike" kern="1200" cap="none" normalizeH="0" baseline="0" dirty="0">
              <a:ln>
                <a:noFill/>
              </a:ln>
              <a:solidFill>
                <a:srgbClr val="000000"/>
              </a:solidFill>
              <a:effectLst/>
              <a:latin typeface="新細明體" charset="-120"/>
              <a:ea typeface="新細明體" charset="-120"/>
            </a:rPr>
            <a:t>生物性危害暴露預防標準</a:t>
          </a:r>
          <a:endParaRPr kumimoji="1" lang="zh-TW" altLang="en-US" sz="1700" b="0" i="0" u="none" strike="noStrike" kern="1200" cap="none" normalizeH="0" baseline="0" dirty="0">
            <a:ln>
              <a:noFill/>
            </a:ln>
            <a:solidFill>
              <a:schemeClr val="tx1"/>
            </a:solidFill>
            <a:effectLst/>
            <a:latin typeface="Times New Roman" pitchFamily="18" charset="0"/>
            <a:ea typeface="新細明體" charset="-120"/>
          </a:endParaRPr>
        </a:p>
      </dsp:txBody>
      <dsp:txXfrm>
        <a:off x="5847665" y="1380535"/>
        <a:ext cx="1943385" cy="97169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5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TW"/>
          </a:p>
        </p:txBody>
      </p:sp>
      <p:sp>
        <p:nvSpPr>
          <p:cNvPr id="2959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TW"/>
          </a:p>
        </p:txBody>
      </p:sp>
      <p:sp>
        <p:nvSpPr>
          <p:cNvPr id="2959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TW"/>
          </a:p>
        </p:txBody>
      </p:sp>
      <p:sp>
        <p:nvSpPr>
          <p:cNvPr id="2959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1C185D0-504F-4567-9C3E-4C68E72FA18D}" type="slidenum">
              <a:rPr lang="en-US" altLang="zh-TW"/>
              <a:pPr>
                <a:defRPr/>
              </a:pPr>
              <a:t>‹#›</a:t>
            </a:fld>
            <a:endParaRPr lang="en-US" altLang="zh-TW"/>
          </a:p>
        </p:txBody>
      </p:sp>
    </p:spTree>
    <p:extLst>
      <p:ext uri="{BB962C8B-B14F-4D97-AF65-F5344CB8AC3E}">
        <p14:creationId xmlns:p14="http://schemas.microsoft.com/office/powerpoint/2010/main" val="741231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TW"/>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TW"/>
          </a:p>
        </p:txBody>
      </p:sp>
      <p:sp>
        <p:nvSpPr>
          <p:cNvPr id="727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TW"/>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A7FDAA1-0CF2-48CD-A51D-3EA84A196355}" type="slidenum">
              <a:rPr lang="en-US" altLang="zh-TW"/>
              <a:pPr>
                <a:defRPr/>
              </a:pPr>
              <a:t>‹#›</a:t>
            </a:fld>
            <a:endParaRPr lang="en-US" altLang="zh-TW"/>
          </a:p>
        </p:txBody>
      </p:sp>
    </p:spTree>
    <p:extLst>
      <p:ext uri="{BB962C8B-B14F-4D97-AF65-F5344CB8AC3E}">
        <p14:creationId xmlns:p14="http://schemas.microsoft.com/office/powerpoint/2010/main" val="3823020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B88A713-4AEA-4995-85C9-9CE35C8F9EA3}" type="slidenum">
              <a:rPr lang="en-US" altLang="zh-TW" smtClean="0"/>
              <a:pPr/>
              <a:t>1</a:t>
            </a:fld>
            <a:endParaRPr lang="en-US" altLang="zh-TW"/>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sz="1200" b="1" dirty="0">
                <a:solidFill>
                  <a:srgbClr val="CC0000"/>
                </a:solidFill>
                <a:latin typeface="標楷體" pitchFamily="65" charset="-120"/>
                <a:ea typeface="標楷體" pitchFamily="65" charset="-120"/>
              </a:rPr>
              <a:t>使用指引</a:t>
            </a:r>
          </a:p>
          <a:p>
            <a:pPr marL="0" lvl="0" indent="0" algn="l" eaLnBrk="1" hangingPunct="1">
              <a:lnSpc>
                <a:spcPct val="125000"/>
              </a:lnSpc>
            </a:pPr>
            <a:r>
              <a:rPr lang="zh-TW" altLang="en-US" sz="1200" dirty="0">
                <a:solidFill>
                  <a:schemeClr val="tx1"/>
                </a:solidFill>
              </a:rPr>
              <a:t>教材對象</a:t>
            </a:r>
            <a:r>
              <a:rPr lang="en-US" altLang="zh-TW" sz="1200" dirty="0">
                <a:solidFill>
                  <a:schemeClr val="tx1"/>
                </a:solidFill>
              </a:rPr>
              <a:t>:</a:t>
            </a:r>
            <a:r>
              <a:rPr lang="zh-TW" altLang="en-US" sz="1200" dirty="0">
                <a:solidFill>
                  <a:schemeClr val="tx1"/>
                </a:solidFill>
              </a:rPr>
              <a:t> </a:t>
            </a:r>
            <a:endParaRPr lang="en-US" altLang="zh-TW" sz="1200" dirty="0">
              <a:solidFill>
                <a:schemeClr val="tx1"/>
              </a:solidFill>
            </a:endParaRPr>
          </a:p>
          <a:p>
            <a:pPr marL="0" lvl="0" indent="0" algn="l" eaLnBrk="1" hangingPunct="1">
              <a:lnSpc>
                <a:spcPct val="125000"/>
              </a:lnSpc>
            </a:pPr>
            <a:r>
              <a:rPr lang="zh-TW" altLang="en-US" sz="1200" dirty="0">
                <a:solidFill>
                  <a:prstClr val="black"/>
                </a:solidFill>
              </a:rPr>
              <a:t>      </a:t>
            </a:r>
            <a:r>
              <a:rPr lang="en-US" altLang="zh-TW" sz="1200" dirty="0">
                <a:solidFill>
                  <a:prstClr val="black"/>
                </a:solidFill>
              </a:rPr>
              <a:t>1.</a:t>
            </a:r>
            <a:r>
              <a:rPr lang="zh-TW" altLang="en-US" sz="1200" dirty="0">
                <a:solidFill>
                  <a:prstClr val="black"/>
                </a:solidFill>
              </a:rPr>
              <a:t>安衛相關業務之教師與行政人員。</a:t>
            </a:r>
            <a:endParaRPr lang="en-US" altLang="zh-TW" sz="1200" dirty="0">
              <a:solidFill>
                <a:prstClr val="black"/>
              </a:solidFill>
            </a:endParaRPr>
          </a:p>
          <a:p>
            <a:pPr marL="0" lvl="0" indent="0" algn="l" eaLnBrk="1" hangingPunct="1">
              <a:lnSpc>
                <a:spcPct val="125000"/>
              </a:lnSpc>
            </a:pPr>
            <a:r>
              <a:rPr lang="zh-TW" altLang="en-US" sz="1200" dirty="0">
                <a:solidFill>
                  <a:prstClr val="black"/>
                </a:solidFill>
              </a:rPr>
              <a:t>      </a:t>
            </a:r>
            <a:r>
              <a:rPr lang="en-US" altLang="zh-TW" sz="1200" dirty="0">
                <a:solidFill>
                  <a:prstClr val="black"/>
                </a:solidFill>
              </a:rPr>
              <a:t>2.</a:t>
            </a:r>
            <a:r>
              <a:rPr lang="zh-TW" altLang="en-US" sz="1200" dirty="0">
                <a:solidFill>
                  <a:prstClr val="black"/>
                </a:solidFill>
              </a:rPr>
              <a:t>大專院校及高工高職實驗室研究助理與學生。 </a:t>
            </a:r>
            <a:endParaRPr lang="en-US" altLang="zh-TW" sz="1200" dirty="0">
              <a:solidFill>
                <a:schemeClr val="tx1"/>
              </a:solidFill>
            </a:endParaRPr>
          </a:p>
          <a:p>
            <a:pPr marL="0" indent="0" algn="l" eaLnBrk="1" hangingPunct="1">
              <a:lnSpc>
                <a:spcPct val="125000"/>
              </a:lnSpc>
              <a:buFont typeface="Arial" pitchFamily="34" charset="0"/>
              <a:buChar char="•"/>
            </a:pPr>
            <a:r>
              <a:rPr lang="zh-TW" altLang="en-US" sz="1200" dirty="0">
                <a:solidFill>
                  <a:schemeClr val="tx1"/>
                </a:solidFill>
              </a:rPr>
              <a:t>教材說明</a:t>
            </a:r>
            <a:r>
              <a:rPr lang="en-US" altLang="zh-TW" sz="1200" dirty="0">
                <a:solidFill>
                  <a:schemeClr val="tx1"/>
                </a:solidFill>
              </a:rPr>
              <a:t>:</a:t>
            </a:r>
            <a:r>
              <a:rPr lang="zh-TW" altLang="en-US" sz="1200" dirty="0">
                <a:solidFill>
                  <a:schemeClr val="tx1"/>
                </a:solidFill>
              </a:rPr>
              <a:t> 介紹作業場所化學有害物容許濃度標準的意義及化學有害物容許濃度標準的應用。</a:t>
            </a:r>
            <a:endParaRPr lang="en-US" altLang="zh-TW" sz="1200" dirty="0">
              <a:solidFill>
                <a:schemeClr val="tx1"/>
              </a:solidFill>
            </a:endParaRPr>
          </a:p>
          <a:p>
            <a:pPr marL="0" indent="0" algn="l" eaLnBrk="1" hangingPunct="1">
              <a:lnSpc>
                <a:spcPct val="125000"/>
              </a:lnSpc>
              <a:buFont typeface="Arial" pitchFamily="34" charset="0"/>
              <a:buChar char="•"/>
            </a:pPr>
            <a:r>
              <a:rPr lang="zh-TW" altLang="en-US" sz="1200" dirty="0">
                <a:solidFill>
                  <a:schemeClr val="tx1"/>
                </a:solidFill>
              </a:rPr>
              <a:t>教材目的</a:t>
            </a:r>
            <a:r>
              <a:rPr lang="en-US" altLang="zh-TW" sz="1200" dirty="0">
                <a:solidFill>
                  <a:schemeClr val="tx1"/>
                </a:solidFill>
              </a:rPr>
              <a:t>:</a:t>
            </a:r>
            <a:r>
              <a:rPr lang="zh-TW" altLang="en-US" sz="1200" dirty="0">
                <a:solidFill>
                  <a:schemeClr val="tx1"/>
                </a:solidFill>
              </a:rPr>
              <a:t> 藉由本課程之學習，使上課學員瞭解化學危害暴露標準的意義與應用。</a:t>
            </a:r>
            <a:endParaRPr lang="en-US" altLang="zh-TW" sz="1200" dirty="0">
              <a:solidFill>
                <a:schemeClr val="tx1"/>
              </a:solidFill>
            </a:endParaRPr>
          </a:p>
          <a:p>
            <a:pPr eaLnBrk="1" hangingPunct="1"/>
            <a:endParaRPr lang="zh-TW" altLang="zh-TW" dirty="0"/>
          </a:p>
        </p:txBody>
      </p:sp>
    </p:spTree>
    <p:extLst>
      <p:ext uri="{BB962C8B-B14F-4D97-AF65-F5344CB8AC3E}">
        <p14:creationId xmlns:p14="http://schemas.microsoft.com/office/powerpoint/2010/main" val="1310731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B08D65-A553-40F2-B470-5EA21C9EAC4B}" type="slidenum">
              <a:rPr lang="zh-TW" altLang="en-US"/>
              <a:pPr/>
              <a:t>20</a:t>
            </a:fld>
            <a:endParaRPr lang="en-US" altLang="zh-TW"/>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zh-TW" altLang="en-US"/>
          </a:p>
        </p:txBody>
      </p:sp>
    </p:spTree>
    <p:extLst>
      <p:ext uri="{BB962C8B-B14F-4D97-AF65-F5344CB8AC3E}">
        <p14:creationId xmlns:p14="http://schemas.microsoft.com/office/powerpoint/2010/main" val="313655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80E35F-7279-4994-8024-991147ACB3C4}" type="slidenum">
              <a:rPr lang="zh-TW" altLang="en-US"/>
              <a:pPr/>
              <a:t>21</a:t>
            </a:fld>
            <a:endParaRPr lang="en-US" altLang="zh-TW"/>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zh-TW" altLang="en-US"/>
          </a:p>
        </p:txBody>
      </p:sp>
    </p:spTree>
    <p:extLst>
      <p:ext uri="{BB962C8B-B14F-4D97-AF65-F5344CB8AC3E}">
        <p14:creationId xmlns:p14="http://schemas.microsoft.com/office/powerpoint/2010/main" val="1749438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B176D1-F8C7-4A31-ABC8-D023D0FAD1E5}" type="slidenum">
              <a:rPr lang="zh-TW" altLang="en-US"/>
              <a:pPr/>
              <a:t>22</a:t>
            </a:fld>
            <a:endParaRPr lang="en-US" altLang="zh-TW"/>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zh-TW" altLang="en-US"/>
          </a:p>
        </p:txBody>
      </p:sp>
    </p:spTree>
    <p:extLst>
      <p:ext uri="{BB962C8B-B14F-4D97-AF65-F5344CB8AC3E}">
        <p14:creationId xmlns:p14="http://schemas.microsoft.com/office/powerpoint/2010/main" val="3512469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9E5589-3124-42F2-BDFC-08BF7823A030}" type="slidenum">
              <a:rPr lang="zh-TW" altLang="en-US"/>
              <a:pPr/>
              <a:t>23</a:t>
            </a:fld>
            <a:endParaRPr lang="en-US" altLang="zh-TW"/>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zh-TW" altLang="en-US"/>
          </a:p>
        </p:txBody>
      </p:sp>
    </p:spTree>
    <p:extLst>
      <p:ext uri="{BB962C8B-B14F-4D97-AF65-F5344CB8AC3E}">
        <p14:creationId xmlns:p14="http://schemas.microsoft.com/office/powerpoint/2010/main" val="4014444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C1F9EF-3E0F-49BA-8A87-C51E6C4F7FB5}" type="slidenum">
              <a:rPr lang="zh-TW" altLang="en-US"/>
              <a:pPr/>
              <a:t>24</a:t>
            </a:fld>
            <a:endParaRPr lang="en-US" altLang="zh-TW"/>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zh-TW" altLang="en-US"/>
          </a:p>
        </p:txBody>
      </p:sp>
    </p:spTree>
    <p:extLst>
      <p:ext uri="{BB962C8B-B14F-4D97-AF65-F5344CB8AC3E}">
        <p14:creationId xmlns:p14="http://schemas.microsoft.com/office/powerpoint/2010/main" val="950388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A0CE43-F026-415D-A910-3FE064F033A1}" type="slidenum">
              <a:rPr lang="zh-TW" altLang="en-US"/>
              <a:pPr/>
              <a:t>25</a:t>
            </a:fld>
            <a:endParaRPr lang="en-US" altLang="zh-TW"/>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zh-TW" altLang="en-US"/>
          </a:p>
        </p:txBody>
      </p:sp>
    </p:spTree>
    <p:extLst>
      <p:ext uri="{BB962C8B-B14F-4D97-AF65-F5344CB8AC3E}">
        <p14:creationId xmlns:p14="http://schemas.microsoft.com/office/powerpoint/2010/main" val="3436638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CD98D6-F000-455E-BA96-3EA578978537}" type="slidenum">
              <a:rPr lang="zh-TW" altLang="en-US"/>
              <a:pPr/>
              <a:t>26</a:t>
            </a:fld>
            <a:endParaRPr lang="en-US" altLang="zh-TW"/>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zh-TW" altLang="en-US"/>
          </a:p>
        </p:txBody>
      </p:sp>
    </p:spTree>
    <p:extLst>
      <p:ext uri="{BB962C8B-B14F-4D97-AF65-F5344CB8AC3E}">
        <p14:creationId xmlns:p14="http://schemas.microsoft.com/office/powerpoint/2010/main" val="674929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2495A8-9C84-491F-B52C-6E2C196A7B06}" type="slidenum">
              <a:rPr lang="zh-TW" altLang="en-US"/>
              <a:pPr/>
              <a:t>27</a:t>
            </a:fld>
            <a:endParaRPr lang="en-US" altLang="zh-TW"/>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zh-TW" altLang="en-US"/>
          </a:p>
        </p:txBody>
      </p:sp>
    </p:spTree>
    <p:extLst>
      <p:ext uri="{BB962C8B-B14F-4D97-AF65-F5344CB8AC3E}">
        <p14:creationId xmlns:p14="http://schemas.microsoft.com/office/powerpoint/2010/main" val="2768137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baseline="0" dirty="0"/>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pPr>
                <a:defRPr/>
              </a:pPr>
              <a:t>29</a:t>
            </a:fld>
            <a:endParaRPr lang="en-US" alt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35F698-5A0B-4799-8B4F-D4D901FF4859}" type="slidenum">
              <a:rPr lang="en-US" altLang="zh-TW"/>
              <a:pPr/>
              <a:t>33</a:t>
            </a:fld>
            <a:endParaRPr lang="en-US" altLang="zh-TW"/>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p:txBody>
          <a:bodyPr/>
          <a:lstStyle/>
          <a:p>
            <a:r>
              <a:rPr lang="zh-TW" altLang="en-US"/>
              <a:t>重畫、翻譯</a:t>
            </a:r>
          </a:p>
          <a:p>
            <a:r>
              <a:rPr lang="zh-TW" altLang="en-US"/>
              <a:t>以下哪一項敘述是正確的？</a:t>
            </a:r>
          </a:p>
          <a:p>
            <a:r>
              <a:rPr lang="zh-TW" altLang="en-US"/>
              <a:t>在台灣，夏天氣溫高，冬天氣溫低，為了創造舒適良好的學習環境，學校應提供全面空調的實驗室</a:t>
            </a:r>
          </a:p>
          <a:p>
            <a:r>
              <a:rPr lang="zh-TW" altLang="en-US"/>
              <a:t>在使用排風櫃時，只要聽到馬達運轉的聲音，同時保持拉窗在正確的位置，便可以有效保護使用者，免於化學物質的暴露</a:t>
            </a:r>
          </a:p>
          <a:p>
            <a:r>
              <a:rPr lang="zh-TW" altLang="en-US"/>
              <a:t>使用有機溶劑時必須在排風櫃內操作</a:t>
            </a:r>
          </a:p>
          <a:p>
            <a:r>
              <a:rPr lang="zh-TW" altLang="en-US"/>
              <a:t>使用排風櫃，為了操作的便利性、安全性與準確性，排風櫃的拉窗必須打開，使之完全不會影響手部活動與視線</a:t>
            </a:r>
          </a:p>
        </p:txBody>
      </p:sp>
    </p:spTree>
    <p:extLst>
      <p:ext uri="{BB962C8B-B14F-4D97-AF65-F5344CB8AC3E}">
        <p14:creationId xmlns:p14="http://schemas.microsoft.com/office/powerpoint/2010/main" val="1183558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3224066-8E7F-4E59-AC94-FA63FA7F706E}" type="slidenum">
              <a:rPr lang="en-US" altLang="zh-TW" smtClean="0"/>
              <a:pPr/>
              <a:t>2</a:t>
            </a:fld>
            <a:endParaRPr lang="en-US" altLang="zh-TW"/>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zh-TW" altLang="zh-TW"/>
          </a:p>
        </p:txBody>
      </p:sp>
    </p:spTree>
    <p:extLst>
      <p:ext uri="{BB962C8B-B14F-4D97-AF65-F5344CB8AC3E}">
        <p14:creationId xmlns:p14="http://schemas.microsoft.com/office/powerpoint/2010/main" val="3505996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309C6F-A3AA-4C22-91DD-6D030B8FDA0B}" type="slidenum">
              <a:rPr lang="zh-TW" altLang="en-US"/>
              <a:pPr/>
              <a:t>41</a:t>
            </a:fld>
            <a:endParaRPr lang="en-US" altLang="zh-TW"/>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zh-TW" altLang="en-US"/>
          </a:p>
        </p:txBody>
      </p:sp>
    </p:spTree>
    <p:extLst>
      <p:ext uri="{BB962C8B-B14F-4D97-AF65-F5344CB8AC3E}">
        <p14:creationId xmlns:p14="http://schemas.microsoft.com/office/powerpoint/2010/main" val="1007449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87D3E0-B3FF-4EE4-BE8F-0B3B6C27B816}" type="slidenum">
              <a:rPr lang="zh-TW" altLang="en-US"/>
              <a:pPr/>
              <a:t>42</a:t>
            </a:fld>
            <a:endParaRPr lang="en-US" altLang="zh-TW"/>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pPr>
              <a:lnSpc>
                <a:spcPct val="80000"/>
              </a:lnSpc>
            </a:pPr>
            <a:r>
              <a:rPr lang="zh-TW" altLang="en-US" sz="800" b="1"/>
              <a:t>取代</a:t>
            </a:r>
          </a:p>
          <a:p>
            <a:pPr>
              <a:lnSpc>
                <a:spcPct val="80000"/>
              </a:lnSpc>
            </a:pPr>
            <a:r>
              <a:rPr lang="zh-TW" altLang="en-US" sz="800"/>
              <a:t>材料取代</a:t>
            </a:r>
          </a:p>
          <a:p>
            <a:pPr>
              <a:lnSpc>
                <a:spcPct val="80000"/>
              </a:lnSpc>
            </a:pPr>
            <a:r>
              <a:rPr lang="zh-TW" altLang="en-US" sz="800"/>
              <a:t>以毒性較低的材料取代。</a:t>
            </a:r>
          </a:p>
          <a:p>
            <a:pPr>
              <a:lnSpc>
                <a:spcPct val="80000"/>
              </a:lnSpc>
            </a:pPr>
            <a:r>
              <a:rPr lang="zh-TW" altLang="en-US" sz="800"/>
              <a:t>對新材料的資訊需要充分瞭解。</a:t>
            </a:r>
          </a:p>
          <a:p>
            <a:pPr>
              <a:lnSpc>
                <a:spcPct val="80000"/>
              </a:lnSpc>
            </a:pPr>
            <a:r>
              <a:rPr lang="zh-TW" altLang="en-US" sz="800"/>
              <a:t>設備取代</a:t>
            </a:r>
          </a:p>
          <a:p>
            <a:pPr>
              <a:lnSpc>
                <a:spcPct val="80000"/>
              </a:lnSpc>
            </a:pPr>
            <a:r>
              <a:rPr lang="zh-TW" altLang="en-US" sz="800"/>
              <a:t>    不需要使用有害物或者不會釋放有害物</a:t>
            </a:r>
          </a:p>
          <a:p>
            <a:pPr>
              <a:lnSpc>
                <a:spcPct val="80000"/>
              </a:lnSpc>
            </a:pPr>
            <a:r>
              <a:rPr lang="zh-TW" altLang="en-US" sz="800"/>
              <a:t>需要用到有害物但是釋放量極少。</a:t>
            </a:r>
          </a:p>
          <a:p>
            <a:pPr>
              <a:lnSpc>
                <a:spcPct val="80000"/>
              </a:lnSpc>
            </a:pPr>
            <a:r>
              <a:rPr lang="zh-TW" altLang="en-US" sz="800"/>
              <a:t>生產程序取代</a:t>
            </a:r>
          </a:p>
          <a:p>
            <a:pPr>
              <a:lnSpc>
                <a:spcPct val="80000"/>
              </a:lnSpc>
            </a:pPr>
            <a:r>
              <a:rPr lang="zh-TW" altLang="en-US" sz="800"/>
              <a:t>需要使用新的生產程序取代就的生產程序 </a:t>
            </a:r>
          </a:p>
          <a:p>
            <a:pPr>
              <a:lnSpc>
                <a:spcPct val="80000"/>
              </a:lnSpc>
            </a:pPr>
            <a:r>
              <a:rPr lang="zh-TW" altLang="en-US" sz="800" b="1"/>
              <a:t>隔離與掩閉</a:t>
            </a:r>
          </a:p>
          <a:p>
            <a:pPr>
              <a:lnSpc>
                <a:spcPct val="80000"/>
              </a:lnSpc>
            </a:pPr>
            <a:r>
              <a:rPr lang="zh-TW" altLang="en-US" sz="800"/>
              <a:t>使用中之原料必須隔離與掩閉。</a:t>
            </a:r>
          </a:p>
          <a:p>
            <a:pPr>
              <a:lnSpc>
                <a:spcPct val="80000"/>
              </a:lnSpc>
            </a:pPr>
            <a:r>
              <a:rPr lang="zh-TW" altLang="en-US" sz="800"/>
              <a:t>特殊情況下，需要令整個製程隔離掩閉。</a:t>
            </a:r>
          </a:p>
          <a:p>
            <a:pPr>
              <a:lnSpc>
                <a:spcPct val="80000"/>
              </a:lnSpc>
            </a:pPr>
            <a:r>
              <a:rPr lang="zh-TW" altLang="en-US" sz="800"/>
              <a:t>極端的做法，人員要與他的周遭環境隔離。</a:t>
            </a:r>
          </a:p>
          <a:p>
            <a:pPr>
              <a:lnSpc>
                <a:spcPct val="80000"/>
              </a:lnSpc>
            </a:pPr>
            <a:r>
              <a:rPr lang="zh-TW" altLang="en-US" sz="800" b="1"/>
              <a:t>製程操控的改變</a:t>
            </a:r>
          </a:p>
          <a:p>
            <a:pPr>
              <a:lnSpc>
                <a:spcPct val="80000"/>
              </a:lnSpc>
            </a:pPr>
            <a:r>
              <a:rPr lang="zh-TW" altLang="en-US" sz="800"/>
              <a:t>製程操控變項的改變</a:t>
            </a:r>
          </a:p>
          <a:p>
            <a:pPr>
              <a:lnSpc>
                <a:spcPct val="80000"/>
              </a:lnSpc>
            </a:pPr>
            <a:r>
              <a:rPr lang="zh-TW" altLang="en-US" sz="800"/>
              <a:t> 譬如某些製程其運作的溫度及壓力可以改變 而不至於影響產值</a:t>
            </a:r>
          </a:p>
          <a:p>
            <a:pPr>
              <a:lnSpc>
                <a:spcPct val="80000"/>
              </a:lnSpc>
            </a:pPr>
            <a:r>
              <a:rPr lang="zh-TW" altLang="en-US" sz="800"/>
              <a:t>生產安排</a:t>
            </a:r>
          </a:p>
          <a:p>
            <a:pPr>
              <a:lnSpc>
                <a:spcPct val="80000"/>
              </a:lnSpc>
            </a:pPr>
            <a:r>
              <a:rPr lang="zh-TW" altLang="en-US" sz="800"/>
              <a:t>有時候可藉生產過程之循序進行而不必同時間運作</a:t>
            </a:r>
          </a:p>
          <a:p>
            <a:pPr>
              <a:lnSpc>
                <a:spcPct val="80000"/>
              </a:lnSpc>
            </a:pPr>
            <a:r>
              <a:rPr lang="zh-TW" altLang="en-US" sz="800"/>
              <a:t>通風排氣的目的</a:t>
            </a:r>
          </a:p>
          <a:p>
            <a:pPr>
              <a:lnSpc>
                <a:spcPct val="80000"/>
              </a:lnSpc>
            </a:pPr>
            <a:r>
              <a:rPr lang="zh-TW" altLang="en-US" sz="800"/>
              <a:t>調節溫度及控制室內之臭味</a:t>
            </a:r>
          </a:p>
          <a:p>
            <a:pPr>
              <a:lnSpc>
                <a:spcPct val="80000"/>
              </a:lnSpc>
            </a:pPr>
            <a:r>
              <a:rPr lang="zh-TW" altLang="en-US" sz="800"/>
              <a:t>稀釋室內污染物的濃度</a:t>
            </a:r>
          </a:p>
          <a:p>
            <a:pPr>
              <a:lnSpc>
                <a:spcPct val="80000"/>
              </a:lnSpc>
            </a:pPr>
            <a:r>
              <a:rPr lang="zh-TW" altLang="en-US" sz="800"/>
              <a:t>   稀釋毒性較低，暴露恕限值較高的有害氣體污染物，對於粒狀物的稀釋無效</a:t>
            </a:r>
          </a:p>
          <a:p>
            <a:pPr>
              <a:lnSpc>
                <a:spcPct val="80000"/>
              </a:lnSpc>
            </a:pPr>
            <a:r>
              <a:rPr lang="zh-TW" altLang="en-US" sz="800"/>
              <a:t>控制污染物的擴散並排除污染物</a:t>
            </a:r>
          </a:p>
          <a:p>
            <a:pPr>
              <a:lnSpc>
                <a:spcPct val="80000"/>
              </a:lnSpc>
            </a:pPr>
            <a:r>
              <a:rPr lang="zh-TW" altLang="en-US" sz="800"/>
              <a:t>通風之方式</a:t>
            </a:r>
          </a:p>
          <a:p>
            <a:pPr>
              <a:lnSpc>
                <a:spcPct val="80000"/>
              </a:lnSpc>
            </a:pPr>
            <a:r>
              <a:rPr lang="zh-TW" altLang="en-US" sz="800"/>
              <a:t>自然通風（</a:t>
            </a:r>
            <a:r>
              <a:rPr lang="en-US" altLang="zh-TW" sz="800"/>
              <a:t>natural general ventilation）</a:t>
            </a:r>
          </a:p>
          <a:p>
            <a:pPr>
              <a:lnSpc>
                <a:spcPct val="80000"/>
              </a:lnSpc>
            </a:pPr>
            <a:r>
              <a:rPr lang="zh-TW" altLang="en-US" sz="800"/>
              <a:t>   藉是內外空氣溫度之差異與風速之變動由房屋之裂縫引進新鮮空氣。</a:t>
            </a:r>
          </a:p>
          <a:p>
            <a:pPr>
              <a:lnSpc>
                <a:spcPct val="80000"/>
              </a:lnSpc>
            </a:pPr>
            <a:r>
              <a:rPr lang="zh-TW" altLang="en-US" sz="800"/>
              <a:t>機械通風</a:t>
            </a:r>
          </a:p>
          <a:p>
            <a:pPr>
              <a:lnSpc>
                <a:spcPct val="80000"/>
              </a:lnSpc>
            </a:pPr>
            <a:r>
              <a:rPr lang="zh-TW" altLang="en-US" sz="800"/>
              <a:t>    利用機械方式送風及抽風以達到對流之目的。近代建築常用。</a:t>
            </a:r>
          </a:p>
          <a:p>
            <a:pPr>
              <a:lnSpc>
                <a:spcPct val="80000"/>
              </a:lnSpc>
            </a:pPr>
            <a:endParaRPr lang="zh-TW" altLang="en-US" sz="800"/>
          </a:p>
          <a:p>
            <a:pPr>
              <a:lnSpc>
                <a:spcPct val="80000"/>
              </a:lnSpc>
            </a:pPr>
            <a:endParaRPr lang="zh-TW" altLang="en-US" sz="800"/>
          </a:p>
          <a:p>
            <a:pPr>
              <a:lnSpc>
                <a:spcPct val="80000"/>
              </a:lnSpc>
            </a:pPr>
            <a:endParaRPr lang="zh-TW" altLang="en-US" sz="800"/>
          </a:p>
          <a:p>
            <a:pPr>
              <a:lnSpc>
                <a:spcPct val="80000"/>
              </a:lnSpc>
            </a:pPr>
            <a:endParaRPr lang="zh-TW" altLang="en-US" sz="800" b="1"/>
          </a:p>
          <a:p>
            <a:pPr>
              <a:lnSpc>
                <a:spcPct val="80000"/>
              </a:lnSpc>
            </a:pPr>
            <a:endParaRPr lang="zh-TW" altLang="en-US" sz="800"/>
          </a:p>
          <a:p>
            <a:pPr>
              <a:lnSpc>
                <a:spcPct val="80000"/>
              </a:lnSpc>
            </a:pPr>
            <a:endParaRPr lang="zh-TW" altLang="en-US" sz="800" b="1"/>
          </a:p>
        </p:txBody>
      </p:sp>
    </p:spTree>
    <p:extLst>
      <p:ext uri="{BB962C8B-B14F-4D97-AF65-F5344CB8AC3E}">
        <p14:creationId xmlns:p14="http://schemas.microsoft.com/office/powerpoint/2010/main" val="757631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3411B1-8D42-4B3F-80F1-28E3CE945A98}" type="slidenum">
              <a:rPr lang="zh-TW" altLang="en-US"/>
              <a:pPr/>
              <a:t>44</a:t>
            </a:fld>
            <a:endParaRPr lang="en-US" altLang="zh-TW"/>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zh-TW" altLang="en-US"/>
          </a:p>
        </p:txBody>
      </p:sp>
    </p:spTree>
    <p:extLst>
      <p:ext uri="{BB962C8B-B14F-4D97-AF65-F5344CB8AC3E}">
        <p14:creationId xmlns:p14="http://schemas.microsoft.com/office/powerpoint/2010/main" val="2269325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29A961-B1D8-4A14-8036-7E1C457EC3C1}" type="slidenum">
              <a:rPr lang="zh-TW" altLang="en-US"/>
              <a:pPr/>
              <a:t>45</a:t>
            </a:fld>
            <a:endParaRPr lang="en-US" altLang="zh-TW"/>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zh-TW" altLang="en-US"/>
              <a:t>個人防護設備是暴露控制的最後一道防線。個人防護設備使個人與周遭環境隔離但是周遭環境的危害仍然存在，如果個人防護設備使用不當，反而造成安全的假象，因此使用個人防護設備需要慎重考慮下列事項</a:t>
            </a:r>
          </a:p>
          <a:p>
            <a:r>
              <a:rPr lang="en-US" altLang="zh-TW"/>
              <a:t>1.	</a:t>
            </a:r>
            <a:r>
              <a:rPr lang="zh-TW" altLang="en-US"/>
              <a:t>選擇適當的個人防護設備</a:t>
            </a:r>
          </a:p>
          <a:p>
            <a:r>
              <a:rPr lang="en-US" altLang="zh-TW"/>
              <a:t>2.	</a:t>
            </a:r>
            <a:r>
              <a:rPr lang="zh-TW" altLang="en-US"/>
              <a:t>教育訓練使用者</a:t>
            </a:r>
          </a:p>
          <a:p>
            <a:r>
              <a:rPr lang="en-US" altLang="zh-TW"/>
              <a:t>3.	</a:t>
            </a:r>
            <a:r>
              <a:rPr lang="zh-TW" altLang="en-US"/>
              <a:t>清潔檢查保養維修</a:t>
            </a:r>
          </a:p>
          <a:p>
            <a:r>
              <a:rPr lang="en-US" altLang="zh-TW"/>
              <a:t>4.	</a:t>
            </a:r>
            <a:r>
              <a:rPr lang="zh-TW" altLang="en-US"/>
              <a:t>適當的貯存個人防護設備在無污染地區</a:t>
            </a:r>
          </a:p>
        </p:txBody>
      </p:sp>
    </p:spTree>
    <p:extLst>
      <p:ext uri="{BB962C8B-B14F-4D97-AF65-F5344CB8AC3E}">
        <p14:creationId xmlns:p14="http://schemas.microsoft.com/office/powerpoint/2010/main" val="1560953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62FE1-2744-4809-B8D9-93664164EDD0}" type="slidenum">
              <a:rPr lang="zh-TW" altLang="en-US"/>
              <a:pPr/>
              <a:t>4</a:t>
            </a:fld>
            <a:endParaRPr lang="en-US" altLang="zh-TW"/>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zh-TW" altLang="en-US"/>
              <a:t>化學危害要構成人體健康危害，首先要有「暴露，</a:t>
            </a:r>
            <a:r>
              <a:rPr lang="en-US" altLang="zh-TW"/>
              <a:t>exposure </a:t>
            </a:r>
            <a:r>
              <a:rPr lang="zh-TW" altLang="en-US"/>
              <a:t>」事件的發生。</a:t>
            </a:r>
          </a:p>
          <a:p>
            <a:r>
              <a:rPr lang="zh-TW" altLang="en-US">
                <a:ea typeface="細明體" pitchFamily="49" charset="-120"/>
              </a:rPr>
              <a:t>「有害物」在人體與環境的交界面（</a:t>
            </a:r>
            <a:r>
              <a:rPr lang="en-US" altLang="zh-TW">
                <a:ea typeface="細明體" pitchFamily="49" charset="-120"/>
              </a:rPr>
              <a:t>boundaries）</a:t>
            </a:r>
            <a:r>
              <a:rPr lang="zh-TW" altLang="en-US">
                <a:ea typeface="細明體" pitchFamily="49" charset="-120"/>
              </a:rPr>
              <a:t>出現。其後，以</a:t>
            </a:r>
            <a:r>
              <a:rPr lang="en-US" altLang="zh-TW">
                <a:ea typeface="細明體" pitchFamily="49" charset="-120"/>
              </a:rPr>
              <a:t>intake </a:t>
            </a:r>
            <a:r>
              <a:rPr lang="zh-TW" altLang="en-US">
                <a:ea typeface="細明體" pitchFamily="49" charset="-120"/>
              </a:rPr>
              <a:t>或</a:t>
            </a:r>
            <a:r>
              <a:rPr lang="en-US" altLang="zh-TW">
                <a:ea typeface="細明體" pitchFamily="49" charset="-120"/>
              </a:rPr>
              <a:t>uptake</a:t>
            </a:r>
            <a:r>
              <a:rPr lang="zh-TW" altLang="en-US">
                <a:ea typeface="細明體" pitchFamily="49" charset="-120"/>
              </a:rPr>
              <a:t>誇越界面真正進入人體</a:t>
            </a:r>
            <a:r>
              <a:rPr lang="en-US" altLang="zh-TW">
                <a:ea typeface="細明體" pitchFamily="49" charset="-120"/>
              </a:rPr>
              <a:t>，</a:t>
            </a:r>
            <a:r>
              <a:rPr lang="zh-TW" altLang="en-US">
                <a:ea typeface="細明體" pitchFamily="49" charset="-120"/>
              </a:rPr>
              <a:t>使有害物的部分量（孰稱的內劑量，</a:t>
            </a:r>
            <a:r>
              <a:rPr lang="en-US" altLang="zh-TW">
                <a:ea typeface="細明體" pitchFamily="49" charset="-120"/>
              </a:rPr>
              <a:t>internal dose）</a:t>
            </a:r>
            <a:r>
              <a:rPr lang="zh-TW" altLang="en-US">
                <a:ea typeface="細明體" pitchFamily="49" charset="-120"/>
              </a:rPr>
              <a:t>在體內的主要</a:t>
            </a:r>
            <a:r>
              <a:rPr lang="zh-TW" altLang="en-US" b="1">
                <a:ea typeface="細明體" pitchFamily="49" charset="-120"/>
              </a:rPr>
              <a:t>作用處</a:t>
            </a:r>
            <a:r>
              <a:rPr lang="zh-TW" altLang="en-US">
                <a:ea typeface="細明體" pitchFamily="49" charset="-120"/>
              </a:rPr>
              <a:t>（</a:t>
            </a:r>
            <a:r>
              <a:rPr lang="en-US" altLang="zh-TW">
                <a:ea typeface="細明體" pitchFamily="49" charset="-120"/>
              </a:rPr>
              <a:t>site of action）</a:t>
            </a:r>
            <a:r>
              <a:rPr lang="zh-TW" altLang="en-US">
                <a:ea typeface="細明體" pitchFamily="49" charset="-120"/>
              </a:rPr>
              <a:t>造成</a:t>
            </a:r>
            <a:r>
              <a:rPr lang="zh-TW" altLang="en-US" b="1">
                <a:ea typeface="細明體" pitchFamily="49" charset="-120"/>
              </a:rPr>
              <a:t>效應</a:t>
            </a:r>
            <a:r>
              <a:rPr lang="zh-TW" altLang="en-US">
                <a:ea typeface="細明體" pitchFamily="49" charset="-120"/>
              </a:rPr>
              <a:t>(</a:t>
            </a:r>
            <a:r>
              <a:rPr lang="en-US" altLang="zh-TW">
                <a:ea typeface="細明體" pitchFamily="49" charset="-120"/>
              </a:rPr>
              <a:t>effects)。</a:t>
            </a:r>
          </a:p>
          <a:p>
            <a:endParaRPr lang="zh-TW" altLang="en-US"/>
          </a:p>
        </p:txBody>
      </p:sp>
    </p:spTree>
    <p:extLst>
      <p:ext uri="{BB962C8B-B14F-4D97-AF65-F5344CB8AC3E}">
        <p14:creationId xmlns:p14="http://schemas.microsoft.com/office/powerpoint/2010/main" val="4008814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FF4114-268E-4209-A167-6964E72F1EC6}" type="slidenum">
              <a:rPr lang="zh-TW" altLang="en-US"/>
              <a:pPr/>
              <a:t>5</a:t>
            </a:fld>
            <a:endParaRPr lang="en-US" altLang="zh-TW"/>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zh-TW" altLang="en-US"/>
              <a:t>暴露通俗的說法指接觸。更完整的界定為</a:t>
            </a:r>
            <a:r>
              <a:rPr lang="en-US" altLang="zh-TW">
                <a:latin typeface="Arial"/>
              </a:rPr>
              <a:t>“</a:t>
            </a:r>
            <a:r>
              <a:rPr lang="zh-TW" altLang="en-US"/>
              <a:t>個人在某空間內，經過一段時間，與一個或多個生物的、化學的或物理的介質接觸</a:t>
            </a:r>
            <a:r>
              <a:rPr lang="en-US" altLang="zh-TW"/>
              <a:t>" [US NRC, 1991a] </a:t>
            </a:r>
            <a:endParaRPr lang="zh-TW" altLang="en-US"/>
          </a:p>
          <a:p>
            <a:endParaRPr lang="en-US" altLang="zh-TW"/>
          </a:p>
        </p:txBody>
      </p:sp>
    </p:spTree>
    <p:extLst>
      <p:ext uri="{BB962C8B-B14F-4D97-AF65-F5344CB8AC3E}">
        <p14:creationId xmlns:p14="http://schemas.microsoft.com/office/powerpoint/2010/main" val="3282831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D656C9-E94B-44B0-963F-C87E09A1202E}" type="slidenum">
              <a:rPr lang="zh-TW" altLang="en-US"/>
              <a:pPr/>
              <a:t>12</a:t>
            </a:fld>
            <a:endParaRPr lang="en-US" altLang="zh-TW"/>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zh-TW" altLang="en-US"/>
              <a:t>暴露事件的構成，需要有化學物的來源（發生源）。化學物自發生源釋放到環境，人類因維生需求取環境資源，經吸入、攝食、皮膚接觸等暴露途徑（</a:t>
            </a:r>
            <a:r>
              <a:rPr lang="en-US" altLang="zh-TW"/>
              <a:t>route</a:t>
            </a:r>
            <a:r>
              <a:rPr lang="zh-TW" altLang="en-US"/>
              <a:t>），讓化學物進入人體，最終在人體的組織器官造成生物效應</a:t>
            </a:r>
            <a:r>
              <a:rPr lang="en-US" altLang="zh-TW"/>
              <a:t>(biological effects)</a:t>
            </a:r>
          </a:p>
        </p:txBody>
      </p:sp>
    </p:spTree>
    <p:extLst>
      <p:ext uri="{BB962C8B-B14F-4D97-AF65-F5344CB8AC3E}">
        <p14:creationId xmlns:p14="http://schemas.microsoft.com/office/powerpoint/2010/main" val="3835857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B304D4-9A97-4676-B1A6-9E981D455D5C}" type="slidenum">
              <a:rPr lang="zh-TW" altLang="en-US"/>
              <a:pPr/>
              <a:t>16</a:t>
            </a:fld>
            <a:endParaRPr lang="en-US" altLang="zh-TW"/>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A745AB-57ED-4FD3-93BE-16998F92A9F3}" type="slidenum">
              <a:rPr lang="zh-TW" altLang="en-US"/>
              <a:pPr/>
              <a:t>17</a:t>
            </a:fld>
            <a:endParaRPr lang="en-US" altLang="zh-TW"/>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pPr>
              <a:lnSpc>
                <a:spcPct val="80000"/>
              </a:lnSpc>
            </a:pPr>
            <a:r>
              <a:rPr lang="en-US" altLang="zh-TW" sz="1000" dirty="0"/>
              <a:t>1947</a:t>
            </a:r>
            <a:r>
              <a:rPr lang="zh-TW" altLang="en-US" sz="1000" dirty="0"/>
              <a:t>年</a:t>
            </a:r>
            <a:r>
              <a:rPr lang="en-US" altLang="zh-TW" sz="1000" dirty="0"/>
              <a:t>ACGIH</a:t>
            </a:r>
            <a:r>
              <a:rPr lang="zh-TW" altLang="en-US" sz="1000" dirty="0"/>
              <a:t>首次對會員提議（</a:t>
            </a:r>
            <a:r>
              <a:rPr lang="en-US" altLang="zh-TW" sz="1000" dirty="0"/>
              <a:t>140</a:t>
            </a:r>
            <a:r>
              <a:rPr lang="zh-TW" altLang="en-US" sz="1000" dirty="0"/>
              <a:t>種化合物）  </a:t>
            </a:r>
          </a:p>
          <a:p>
            <a:pPr>
              <a:lnSpc>
                <a:spcPct val="80000"/>
              </a:lnSpc>
            </a:pPr>
            <a:r>
              <a:rPr lang="en-US" altLang="zh-TW" sz="1000" dirty="0"/>
              <a:t>1961</a:t>
            </a:r>
            <a:r>
              <a:rPr lang="zh-TW" altLang="en-US" sz="1000" dirty="0"/>
              <a:t>年起刊印</a:t>
            </a:r>
            <a:r>
              <a:rPr lang="en-US" altLang="zh-TW" sz="1000" dirty="0"/>
              <a:t>TLV</a:t>
            </a:r>
            <a:r>
              <a:rPr lang="zh-TW" altLang="en-US" sz="1000" dirty="0"/>
              <a:t>的單行本 </a:t>
            </a:r>
          </a:p>
          <a:p>
            <a:pPr>
              <a:lnSpc>
                <a:spcPct val="80000"/>
              </a:lnSpc>
            </a:pPr>
            <a:r>
              <a:rPr lang="en-US" altLang="zh-TW" sz="1000" dirty="0"/>
              <a:t>1968</a:t>
            </a:r>
            <a:r>
              <a:rPr lang="zh-TW" altLang="en-US" sz="1000" dirty="0"/>
              <a:t>年包含</a:t>
            </a:r>
            <a:r>
              <a:rPr lang="en-US" altLang="zh-TW" sz="1000" dirty="0"/>
              <a:t>400</a:t>
            </a:r>
            <a:r>
              <a:rPr lang="zh-TW" altLang="en-US" sz="1000" dirty="0"/>
              <a:t>種化學物</a:t>
            </a:r>
          </a:p>
          <a:p>
            <a:pPr>
              <a:lnSpc>
                <a:spcPct val="80000"/>
              </a:lnSpc>
            </a:pPr>
            <a:r>
              <a:rPr lang="zh-TW" altLang="en-US" sz="1000" dirty="0"/>
              <a:t>    </a:t>
            </a:r>
            <a:r>
              <a:rPr lang="en-US" altLang="zh-TW" sz="1000" dirty="0"/>
              <a:t>Walsh-Healy Public Contract Act </a:t>
            </a:r>
          </a:p>
          <a:p>
            <a:pPr>
              <a:lnSpc>
                <a:spcPct val="80000"/>
              </a:lnSpc>
            </a:pPr>
            <a:r>
              <a:rPr lang="en-US" altLang="zh-TW" sz="1000" dirty="0">
                <a:solidFill>
                  <a:srgbClr val="0000FF"/>
                </a:solidFill>
              </a:rPr>
              <a:t>    </a:t>
            </a:r>
            <a:r>
              <a:rPr lang="en-US" altLang="zh-TW" sz="1000" dirty="0" err="1">
                <a:solidFill>
                  <a:srgbClr val="0000FF"/>
                </a:solidFill>
              </a:rPr>
              <a:t>OSHAct</a:t>
            </a:r>
            <a:r>
              <a:rPr lang="en-US" altLang="zh-TW" sz="1000" dirty="0"/>
              <a:t> </a:t>
            </a:r>
            <a:r>
              <a:rPr lang="zh-TW" altLang="en-US" sz="1000" dirty="0"/>
              <a:t>（</a:t>
            </a:r>
            <a:r>
              <a:rPr lang="en-US" altLang="zh-TW" sz="1000" dirty="0"/>
              <a:t>1970</a:t>
            </a:r>
            <a:r>
              <a:rPr lang="zh-TW" altLang="en-US" sz="1000" dirty="0"/>
              <a:t>）</a:t>
            </a:r>
          </a:p>
          <a:p>
            <a:pPr>
              <a:lnSpc>
                <a:spcPct val="80000"/>
              </a:lnSpc>
            </a:pPr>
            <a:r>
              <a:rPr lang="en-US" altLang="zh-TW" sz="1000" dirty="0"/>
              <a:t>TLV</a:t>
            </a:r>
            <a:r>
              <a:rPr lang="zh-TW" altLang="en-US" sz="1000" dirty="0"/>
              <a:t>值所依據的文獻資料</a:t>
            </a:r>
          </a:p>
          <a:p>
            <a:pPr>
              <a:lnSpc>
                <a:spcPct val="80000"/>
              </a:lnSpc>
            </a:pPr>
            <a:r>
              <a:rPr lang="zh-TW" altLang="en-US" sz="1000" dirty="0"/>
              <a:t>人類資料（臨床所見、工業意外所見、流行病學調查、使用化學物的歷史性資料）</a:t>
            </a:r>
          </a:p>
          <a:p>
            <a:pPr>
              <a:lnSpc>
                <a:spcPct val="80000"/>
              </a:lnSpc>
            </a:pPr>
            <a:r>
              <a:rPr lang="zh-TW" altLang="en-US" sz="1000" dirty="0"/>
              <a:t>動物模式的毒物試驗資料 </a:t>
            </a:r>
          </a:p>
          <a:p>
            <a:pPr>
              <a:lnSpc>
                <a:spcPct val="80000"/>
              </a:lnSpc>
            </a:pPr>
            <a:r>
              <a:rPr lang="zh-TW" altLang="en-US" sz="1000" dirty="0"/>
              <a:t>   死亡和病理變化做判斷量測毒性</a:t>
            </a:r>
          </a:p>
          <a:p>
            <a:pPr>
              <a:lnSpc>
                <a:spcPct val="80000"/>
              </a:lnSpc>
            </a:pPr>
            <a:r>
              <a:rPr lang="zh-TW" altLang="en-US" sz="1000" dirty="0"/>
              <a:t>   生化、致突變、致畸胎、生殖等變化做判斷量測毒性</a:t>
            </a:r>
          </a:p>
          <a:p>
            <a:pPr>
              <a:lnSpc>
                <a:spcPct val="80000"/>
              </a:lnSpc>
            </a:pPr>
            <a:r>
              <a:rPr lang="zh-TW" altLang="en-US" sz="1000" dirty="0"/>
              <a:t>   體外試驗（</a:t>
            </a:r>
            <a:r>
              <a:rPr lang="en-US" altLang="zh-TW" sz="1000" i="1" dirty="0"/>
              <a:t>in vitro </a:t>
            </a:r>
            <a:r>
              <a:rPr lang="en-US" altLang="zh-TW" sz="1000" dirty="0"/>
              <a:t>test</a:t>
            </a:r>
            <a:r>
              <a:rPr lang="zh-TW" altLang="en-US" sz="1000" dirty="0"/>
              <a:t>）</a:t>
            </a:r>
          </a:p>
          <a:p>
            <a:pPr>
              <a:lnSpc>
                <a:spcPct val="80000"/>
              </a:lnSpc>
            </a:pPr>
            <a:r>
              <a:rPr lang="zh-TW" altLang="en-US" sz="1000" dirty="0"/>
              <a:t>「</a:t>
            </a:r>
            <a:r>
              <a:rPr lang="en-US" altLang="zh-TW" sz="1000" dirty="0"/>
              <a:t>TLV</a:t>
            </a:r>
            <a:r>
              <a:rPr lang="zh-TW" altLang="en-US" sz="1000" dirty="0"/>
              <a:t>」的「風險」觀念</a:t>
            </a:r>
          </a:p>
          <a:p>
            <a:pPr>
              <a:lnSpc>
                <a:spcPct val="80000"/>
              </a:lnSpc>
            </a:pPr>
            <a:r>
              <a:rPr lang="zh-TW" altLang="en-US" sz="1000" dirty="0"/>
              <a:t>在觀念上，</a:t>
            </a:r>
            <a:r>
              <a:rPr lang="en-US" altLang="zh-TW" sz="1000" dirty="0"/>
              <a:t>ACGIH</a:t>
            </a:r>
            <a:r>
              <a:rPr lang="zh-TW" altLang="en-US" sz="1000" dirty="0"/>
              <a:t>把ＴＬＶ定義為：符合可接受風險的一個水準</a:t>
            </a:r>
            <a:r>
              <a:rPr lang="zh-TW" altLang="en-US" sz="1000" dirty="0">
                <a:solidFill>
                  <a:srgbClr val="4F49BD"/>
                </a:solidFill>
              </a:rPr>
              <a:t>（</a:t>
            </a:r>
            <a:r>
              <a:rPr lang="en-US" altLang="zh-TW" sz="1000" dirty="0">
                <a:solidFill>
                  <a:srgbClr val="4F49BD"/>
                </a:solidFill>
              </a:rPr>
              <a:t>a level of acceptable risk</a:t>
            </a:r>
            <a:r>
              <a:rPr lang="zh-TW" altLang="en-US" sz="1000" dirty="0">
                <a:solidFill>
                  <a:srgbClr val="4F49BD"/>
                </a:solidFill>
              </a:rPr>
              <a:t>）</a:t>
            </a:r>
          </a:p>
          <a:p>
            <a:pPr>
              <a:lnSpc>
                <a:spcPct val="80000"/>
              </a:lnSpc>
            </a:pPr>
            <a:r>
              <a:rPr lang="en-US" altLang="zh-TW" sz="1000" dirty="0"/>
              <a:t>ACGIH-TLV</a:t>
            </a:r>
            <a:r>
              <a:rPr lang="zh-TW" altLang="en-US" sz="1000" dirty="0"/>
              <a:t>手冊的說法為：</a:t>
            </a:r>
          </a:p>
          <a:p>
            <a:pPr>
              <a:lnSpc>
                <a:spcPct val="80000"/>
              </a:lnSpc>
            </a:pPr>
            <a:r>
              <a:rPr lang="zh-TW" altLang="en-US" sz="1000" dirty="0"/>
              <a:t>「閾限值指空氣中物質的濃度，同時代表該狀況下，幾乎所有</a:t>
            </a:r>
            <a:r>
              <a:rPr lang="en-US" altLang="zh-TW" sz="1000" dirty="0">
                <a:solidFill>
                  <a:srgbClr val="4F49BD"/>
                </a:solidFill>
              </a:rPr>
              <a:t>(nearly all)</a:t>
            </a:r>
            <a:r>
              <a:rPr lang="zh-TW" altLang="en-US" sz="1000" dirty="0"/>
              <a:t>的工作者可以日復一日重複暴露而不至於有不良健康效應」</a:t>
            </a:r>
          </a:p>
          <a:p>
            <a:pPr>
              <a:lnSpc>
                <a:spcPct val="80000"/>
              </a:lnSpc>
            </a:pPr>
            <a:r>
              <a:rPr lang="zh-TW" altLang="en-US" sz="1000" dirty="0"/>
              <a:t>議題</a:t>
            </a:r>
          </a:p>
          <a:p>
            <a:pPr>
              <a:lnSpc>
                <a:spcPct val="80000"/>
              </a:lnSpc>
            </a:pPr>
            <a:r>
              <a:rPr lang="zh-TW" altLang="en-US" sz="1000" dirty="0"/>
              <a:t>在等於或低於</a:t>
            </a:r>
            <a:r>
              <a:rPr lang="en-US" altLang="zh-TW" sz="1000" dirty="0"/>
              <a:t>TLV</a:t>
            </a:r>
            <a:r>
              <a:rPr lang="zh-TW" altLang="en-US" sz="1000" dirty="0"/>
              <a:t>的暴露情況下，究竟保護多少程度（或者說有多大風險）？</a:t>
            </a:r>
          </a:p>
          <a:p>
            <a:pPr>
              <a:lnSpc>
                <a:spcPct val="80000"/>
              </a:lnSpc>
            </a:pPr>
            <a:r>
              <a:rPr lang="zh-TW" altLang="en-US" sz="1000" dirty="0"/>
              <a:t>「在職業暴露容許濃度下，人類族群有多少百分比的人可能出現受關心的不良健康效應？</a:t>
            </a:r>
          </a:p>
          <a:p>
            <a:pPr>
              <a:lnSpc>
                <a:spcPct val="80000"/>
              </a:lnSpc>
            </a:pPr>
            <a:r>
              <a:rPr lang="zh-TW" altLang="en-US" sz="1000" dirty="0"/>
              <a:t>在此職業暴露容許濃度下，預期職業暴露族群出現某不良健康效應的</a:t>
            </a:r>
            <a:r>
              <a:rPr lang="zh-TW" altLang="en-US" sz="1000" dirty="0">
                <a:solidFill>
                  <a:srgbClr val="4F49BD"/>
                </a:solidFill>
              </a:rPr>
              <a:t>超算（殘餘）風險（</a:t>
            </a:r>
            <a:r>
              <a:rPr lang="en-US" altLang="zh-TW" sz="1000" dirty="0">
                <a:solidFill>
                  <a:srgbClr val="4F49BD"/>
                </a:solidFill>
              </a:rPr>
              <a:t>excess risk</a:t>
            </a:r>
            <a:r>
              <a:rPr lang="zh-TW" altLang="en-US" sz="1000" dirty="0">
                <a:solidFill>
                  <a:srgbClr val="4F49BD"/>
                </a:solidFill>
              </a:rPr>
              <a:t>）</a:t>
            </a:r>
            <a:r>
              <a:rPr lang="zh-TW" altLang="en-US" sz="1000" dirty="0"/>
              <a:t>有多少？</a:t>
            </a:r>
          </a:p>
          <a:p>
            <a:pPr>
              <a:lnSpc>
                <a:spcPct val="80000"/>
              </a:lnSpc>
            </a:pPr>
            <a:r>
              <a:rPr lang="zh-TW" altLang="en-US" sz="1000" dirty="0"/>
              <a:t>在任一暴露濃度（低於、等於或高於暴露容許濃度）下，預期群體中有多少百分比的人會有某一受關心的不良健康效應？</a:t>
            </a:r>
          </a:p>
          <a:p>
            <a:pPr>
              <a:spcBef>
                <a:spcPct val="0"/>
              </a:spcBef>
            </a:pPr>
            <a:r>
              <a:rPr lang="zh-TW" altLang="en-US" sz="1000" dirty="0">
                <a:solidFill>
                  <a:schemeClr val="tx2"/>
                </a:solidFill>
              </a:rPr>
              <a:t>要回答問題，需要探討劑量反應曲線</a:t>
            </a:r>
            <a:r>
              <a:rPr lang="en-US" altLang="zh-TW" sz="1000" dirty="0">
                <a:solidFill>
                  <a:schemeClr val="tx2"/>
                </a:solidFill>
              </a:rPr>
              <a:t>(dose-response curve)</a:t>
            </a:r>
            <a:r>
              <a:rPr lang="zh-TW" altLang="en-US" sz="1000" dirty="0">
                <a:solidFill>
                  <a:schemeClr val="tx2"/>
                </a:solidFill>
              </a:rPr>
              <a:t>，嘗試使用健康風險分析方法 </a:t>
            </a:r>
          </a:p>
          <a:p>
            <a:pPr>
              <a:lnSpc>
                <a:spcPct val="80000"/>
              </a:lnSpc>
            </a:pPr>
            <a:endParaRPr lang="zh-TW" altLang="en-US" sz="1000" dirty="0"/>
          </a:p>
          <a:p>
            <a:pPr>
              <a:lnSpc>
                <a:spcPct val="80000"/>
              </a:lnSpc>
            </a:pPr>
            <a:endParaRPr lang="zh-TW" altLang="en-US" sz="1000" dirty="0"/>
          </a:p>
          <a:p>
            <a:pPr>
              <a:lnSpc>
                <a:spcPct val="80000"/>
              </a:lnSpc>
            </a:pPr>
            <a:endParaRPr lang="zh-TW" altLang="en-US" sz="1000" dirty="0"/>
          </a:p>
          <a:p>
            <a:pPr>
              <a:lnSpc>
                <a:spcPct val="80000"/>
              </a:lnSpc>
            </a:pPr>
            <a:endParaRPr lang="zh-TW" altLang="en-US" sz="1000" dirty="0"/>
          </a:p>
          <a:p>
            <a:pPr>
              <a:lnSpc>
                <a:spcPct val="80000"/>
              </a:lnSpc>
            </a:pPr>
            <a:endParaRPr lang="zh-TW" altLang="en-US" sz="1000" dirty="0"/>
          </a:p>
          <a:p>
            <a:pPr>
              <a:lnSpc>
                <a:spcPct val="80000"/>
              </a:lnSpc>
            </a:pPr>
            <a:endParaRPr lang="zh-TW" altLang="en-US" sz="1000" dirty="0"/>
          </a:p>
          <a:p>
            <a:pPr>
              <a:lnSpc>
                <a:spcPct val="80000"/>
              </a:lnSpc>
            </a:pPr>
            <a:endParaRPr lang="zh-TW" altLang="en-US" sz="1000" dirty="0"/>
          </a:p>
          <a:p>
            <a:pPr>
              <a:lnSpc>
                <a:spcPct val="80000"/>
              </a:lnSpc>
            </a:pPr>
            <a:endParaRPr lang="zh-TW" altLang="en-US" sz="1000" dirty="0"/>
          </a:p>
          <a:p>
            <a:pPr>
              <a:lnSpc>
                <a:spcPct val="80000"/>
              </a:lnSpc>
            </a:pPr>
            <a:endParaRPr lang="zh-TW" altLang="en-US" sz="10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D78F3E-1662-40C3-B040-7B30A9142485}" type="slidenum">
              <a:rPr lang="zh-TW" altLang="en-US"/>
              <a:pPr/>
              <a:t>18</a:t>
            </a:fld>
            <a:endParaRPr lang="en-US" altLang="zh-TW"/>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zh-TW" altLang="en-US"/>
          </a:p>
        </p:txBody>
      </p:sp>
    </p:spTree>
    <p:extLst>
      <p:ext uri="{BB962C8B-B14F-4D97-AF65-F5344CB8AC3E}">
        <p14:creationId xmlns:p14="http://schemas.microsoft.com/office/powerpoint/2010/main" val="3600677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BC925-C14E-488F-8527-7A41FAA0395B}" type="slidenum">
              <a:rPr lang="zh-TW" altLang="en-US"/>
              <a:pPr/>
              <a:t>19</a:t>
            </a:fld>
            <a:endParaRPr lang="en-US" altLang="zh-TW"/>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zh-TW" altLang="en-US"/>
          </a:p>
        </p:txBody>
      </p:sp>
    </p:spTree>
    <p:extLst>
      <p:ext uri="{BB962C8B-B14F-4D97-AF65-F5344CB8AC3E}">
        <p14:creationId xmlns:p14="http://schemas.microsoft.com/office/powerpoint/2010/main" val="2563528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51B0DB62-EF31-42B4-A7EE-658DAF567A7B}"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A9BEE3EE-2C33-4F15-8ACA-4D003EBCA187}"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2254A38A-BDBB-4259-9162-F72DF3C10B2F}"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600200"/>
            <a:ext cx="8229600" cy="4525963"/>
          </a:xfrm>
        </p:spPr>
        <p:txBody>
          <a:bodyPr/>
          <a:lstStyle/>
          <a:p>
            <a:pPr lvl="0"/>
            <a:endParaRPr lang="zh-TW"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928D0B86-8DB3-4836-920C-1608795C1A11}" type="slidenum">
              <a:rPr lang="en-US" altLang="zh-TW"/>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標題及圖表或組織圖">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a:t>按一下以編輯母片標題樣式</a:t>
            </a:r>
          </a:p>
        </p:txBody>
      </p:sp>
      <p:sp>
        <p:nvSpPr>
          <p:cNvPr id="3" name="SmartArt 版面配置區 2"/>
          <p:cNvSpPr>
            <a:spLocks noGrp="1"/>
          </p:cNvSpPr>
          <p:nvPr>
            <p:ph type="dgm" idx="1"/>
          </p:nvPr>
        </p:nvSpPr>
        <p:spPr>
          <a:xfrm>
            <a:off x="685800" y="1981200"/>
            <a:ext cx="7772400" cy="4114800"/>
          </a:xfrm>
        </p:spPr>
        <p:txBody>
          <a:bodyPr/>
          <a:lstStyle/>
          <a:p>
            <a:endParaRPr lang="zh-TW" altLang="en-US"/>
          </a:p>
        </p:txBody>
      </p:sp>
      <p:sp>
        <p:nvSpPr>
          <p:cNvPr id="4" name="日期版面配置區 3"/>
          <p:cNvSpPr>
            <a:spLocks noGrp="1"/>
          </p:cNvSpPr>
          <p:nvPr>
            <p:ph type="dt" sz="half" idx="10"/>
          </p:nvPr>
        </p:nvSpPr>
        <p:spPr>
          <a:xfrm>
            <a:off x="685800" y="6248400"/>
            <a:ext cx="1905000" cy="457200"/>
          </a:xfrm>
        </p:spPr>
        <p:txBody>
          <a:bodyPr/>
          <a:lstStyle>
            <a:lvl1pPr>
              <a:defRPr/>
            </a:lvl1pPr>
          </a:lstStyle>
          <a:p>
            <a:endParaRPr lang="en-US" altLang="zh-TW"/>
          </a:p>
        </p:txBody>
      </p:sp>
      <p:sp>
        <p:nvSpPr>
          <p:cNvPr id="5" name="頁尾版面配置區 4"/>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zh-TW"/>
          </a:p>
        </p:txBody>
      </p:sp>
      <p:sp>
        <p:nvSpPr>
          <p:cNvPr id="6" name="投影片編號版面配置區 5"/>
          <p:cNvSpPr>
            <a:spLocks noGrp="1"/>
          </p:cNvSpPr>
          <p:nvPr>
            <p:ph type="sldNum" sz="quarter" idx="12"/>
          </p:nvPr>
        </p:nvSpPr>
        <p:spPr>
          <a:xfrm>
            <a:off x="6553200" y="6248400"/>
            <a:ext cx="1905000" cy="457200"/>
          </a:xfrm>
        </p:spPr>
        <p:txBody>
          <a:bodyPr/>
          <a:lstStyle>
            <a:lvl1pPr>
              <a:defRPr/>
            </a:lvl1pPr>
          </a:lstStyle>
          <a:p>
            <a:fld id="{BAC6FCAD-301F-4D5C-906B-3FC6A1AC8DA9}" type="slidenum">
              <a:rPr lang="zh-TW" altLang="en-US"/>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85800" y="609600"/>
            <a:ext cx="7772400" cy="54864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日期版面配置區 2"/>
          <p:cNvSpPr>
            <a:spLocks noGrp="1"/>
          </p:cNvSpPr>
          <p:nvPr>
            <p:ph type="dt" sz="half" idx="10"/>
          </p:nvPr>
        </p:nvSpPr>
        <p:spPr>
          <a:xfrm>
            <a:off x="685800" y="6248400"/>
            <a:ext cx="1905000" cy="457200"/>
          </a:xfrm>
        </p:spPr>
        <p:txBody>
          <a:bodyPr/>
          <a:lstStyle>
            <a:lvl1pPr>
              <a:defRPr/>
            </a:lvl1pPr>
          </a:lstStyle>
          <a:p>
            <a:endParaRPr lang="en-US" altLang="zh-TW"/>
          </a:p>
        </p:txBody>
      </p:sp>
      <p:sp>
        <p:nvSpPr>
          <p:cNvPr id="4" name="頁尾版面配置區 3"/>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zh-TW"/>
          </a:p>
        </p:txBody>
      </p:sp>
      <p:sp>
        <p:nvSpPr>
          <p:cNvPr id="5" name="投影片編號版面配置區 4"/>
          <p:cNvSpPr>
            <a:spLocks noGrp="1"/>
          </p:cNvSpPr>
          <p:nvPr>
            <p:ph type="sldNum" sz="quarter" idx="12"/>
          </p:nvPr>
        </p:nvSpPr>
        <p:spPr>
          <a:xfrm>
            <a:off x="6553200" y="6248400"/>
            <a:ext cx="1905000" cy="457200"/>
          </a:xfrm>
        </p:spPr>
        <p:txBody>
          <a:bodyPr/>
          <a:lstStyle>
            <a:lvl1pPr>
              <a:defRPr/>
            </a:lvl1pPr>
          </a:lstStyle>
          <a:p>
            <a:fld id="{1247F080-3EC4-4440-8CDE-852993C1A132}" type="slidenum">
              <a:rPr lang="en-US" altLang="zh-TW"/>
              <a:pPr/>
              <a:t>‹#›</a:t>
            </a:fld>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6858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a:xfrm>
            <a:off x="685800" y="6248400"/>
            <a:ext cx="1905000" cy="457200"/>
          </a:xfrm>
        </p:spPr>
        <p:txBody>
          <a:bodyPr/>
          <a:lstStyle>
            <a:lvl1pPr>
              <a:defRPr/>
            </a:lvl1pPr>
          </a:lstStyle>
          <a:p>
            <a:endParaRPr lang="en-US" altLang="zh-TW"/>
          </a:p>
        </p:txBody>
      </p:sp>
      <p:sp>
        <p:nvSpPr>
          <p:cNvPr id="6" name="頁尾版面配置區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zh-TW"/>
          </a:p>
        </p:txBody>
      </p:sp>
      <p:sp>
        <p:nvSpPr>
          <p:cNvPr id="7" name="投影片編號版面配置區 6"/>
          <p:cNvSpPr>
            <a:spLocks noGrp="1"/>
          </p:cNvSpPr>
          <p:nvPr>
            <p:ph type="sldNum" sz="quarter" idx="12"/>
          </p:nvPr>
        </p:nvSpPr>
        <p:spPr>
          <a:xfrm>
            <a:off x="6553200" y="6248400"/>
            <a:ext cx="1905000" cy="457200"/>
          </a:xfrm>
        </p:spPr>
        <p:txBody>
          <a:bodyPr/>
          <a:lstStyle>
            <a:lvl1pPr>
              <a:defRPr/>
            </a:lvl1pPr>
          </a:lstStyle>
          <a:p>
            <a:fld id="{CE72D9FB-1562-4916-9CE0-3A8A293F18C7}" type="slidenum">
              <a:rPr lang="en-US" altLang="zh-TW"/>
              <a:pPr/>
              <a:t>‹#›</a:t>
            </a:fld>
            <a:endParaRPr lang="en-US" altLang="zh-TW"/>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1E03C3D3-1EA7-4176-8EE4-372EBFEB1D1D}" type="slidenum">
              <a:rPr lang="en-US" altLang="zh-TW">
                <a:solidFill>
                  <a:prstClr val="black">
                    <a:tint val="75000"/>
                  </a:prstClr>
                </a:solidFill>
              </a:rPr>
              <a:pPr>
                <a:defRPr/>
              </a:pPr>
              <a:t>‹#›</a:t>
            </a:fld>
            <a:endParaRPr lang="en-US" altLang="zh-TW">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2C463222-3884-42D2-8A9D-F71189E9DF7D}" type="slidenum">
              <a:rPr lang="en-US" altLang="zh-TW">
                <a:solidFill>
                  <a:prstClr val="black">
                    <a:tint val="75000"/>
                  </a:prstClr>
                </a:solidFill>
              </a:rPr>
              <a:pPr>
                <a:defRPr/>
              </a:pPr>
              <a:t>‹#›</a:t>
            </a:fld>
            <a:endParaRPr lang="en-US" altLang="zh-TW">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7E2BD802-1909-4EB1-98C0-26C067F47D74}" type="slidenum">
              <a:rPr lang="en-US" altLang="zh-TW">
                <a:solidFill>
                  <a:prstClr val="black">
                    <a:tint val="75000"/>
                  </a:prstClr>
                </a:solidFill>
              </a:rPr>
              <a:pPr>
                <a:defRPr/>
              </a:pPr>
              <a:t>‹#›</a:t>
            </a:fld>
            <a:endParaRPr lang="en-US" altLang="zh-TW">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3DEC1BEC-E7CB-4695-8CF6-189A8A0233A2}" type="slidenum">
              <a:rPr lang="en-US" altLang="zh-TW">
                <a:solidFill>
                  <a:prstClr val="black">
                    <a:tint val="75000"/>
                  </a:prstClr>
                </a:solidFill>
              </a:rPr>
              <a:pPr>
                <a:defRPr/>
              </a:pPr>
              <a:t>‹#›</a:t>
            </a:fld>
            <a:endParaRPr lang="en-US" altLang="zh-TW">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3AB412C4-39DC-4731-8DCF-8D6E6FCF203A}" type="slidenum">
              <a:rPr lang="en-US" altLang="zh-TW"/>
              <a:pPr>
                <a:defRPr/>
              </a:pPr>
              <a:t>‹#›</a:t>
            </a:fld>
            <a:endParaRPr lang="en-US"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endParaRPr lang="en-US" altLang="zh-TW"/>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fld id="{A6C478C9-ACA4-4F7D-9546-FB641906E4E1}" type="slidenum">
              <a:rPr lang="en-US" altLang="zh-TW">
                <a:solidFill>
                  <a:prstClr val="black">
                    <a:tint val="75000"/>
                  </a:prstClr>
                </a:solidFill>
              </a:rPr>
              <a:pPr>
                <a:defRPr/>
              </a:pPr>
              <a:t>‹#›</a:t>
            </a:fld>
            <a:endParaRPr lang="en-US" altLang="zh-TW">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en-US" altLang="zh-TW"/>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fld id="{18A727A8-684A-4847-8668-47C9C71B8908}" type="slidenum">
              <a:rPr lang="en-US" altLang="zh-TW">
                <a:solidFill>
                  <a:prstClr val="black">
                    <a:tint val="75000"/>
                  </a:prstClr>
                </a:solidFill>
              </a:rPr>
              <a:pPr>
                <a:defRPr/>
              </a:pPr>
              <a:t>‹#›</a:t>
            </a:fld>
            <a:endParaRPr lang="en-US" altLang="zh-TW">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en-US" altLang="zh-TW"/>
          </a:p>
        </p:txBody>
      </p:sp>
      <p:sp>
        <p:nvSpPr>
          <p:cNvPr id="3" name="頁尾版面配置區 4"/>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2"/>
          </p:nvPr>
        </p:nvSpPr>
        <p:spPr/>
        <p:txBody>
          <a:bodyPr/>
          <a:lstStyle>
            <a:lvl1pPr>
              <a:defRPr/>
            </a:lvl1pPr>
          </a:lstStyle>
          <a:p>
            <a:pPr>
              <a:defRPr/>
            </a:pPr>
            <a:fld id="{9750BF13-73E4-4D0E-BCE7-F512E9B75BF1}" type="slidenum">
              <a:rPr lang="en-US" altLang="zh-TW">
                <a:solidFill>
                  <a:prstClr val="black">
                    <a:tint val="75000"/>
                  </a:prstClr>
                </a:solidFill>
              </a:rPr>
              <a:pPr>
                <a:defRPr/>
              </a:pPr>
              <a:t>‹#›</a:t>
            </a:fld>
            <a:endParaRPr lang="en-US" altLang="zh-TW">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CBB423EE-0F9B-44F2-AF97-91B91EF16059}" type="slidenum">
              <a:rPr lang="en-US" altLang="zh-TW">
                <a:solidFill>
                  <a:prstClr val="black">
                    <a:tint val="75000"/>
                  </a:prstClr>
                </a:solidFill>
              </a:rPr>
              <a:pPr>
                <a:defRPr/>
              </a:pPr>
              <a:t>‹#›</a:t>
            </a:fld>
            <a:endParaRPr lang="en-US" altLang="zh-TW">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1219FA4B-907E-4E7E-99CE-B93D5F4C5547}" type="slidenum">
              <a:rPr lang="en-US" altLang="zh-TW">
                <a:solidFill>
                  <a:prstClr val="black">
                    <a:tint val="75000"/>
                  </a:prstClr>
                </a:solidFill>
              </a:rPr>
              <a:pPr>
                <a:defRPr/>
              </a:pPr>
              <a:t>‹#›</a:t>
            </a:fld>
            <a:endParaRPr lang="en-US" altLang="zh-TW">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991F68EE-CC05-4E9C-9811-24CAE85A0E80}" type="slidenum">
              <a:rPr lang="en-US" altLang="zh-TW">
                <a:solidFill>
                  <a:prstClr val="black">
                    <a:tint val="75000"/>
                  </a:prstClr>
                </a:solidFill>
              </a:rPr>
              <a:pPr>
                <a:defRPr/>
              </a:pPr>
              <a:t>‹#›</a:t>
            </a:fld>
            <a:endParaRPr lang="en-US" altLang="zh-TW">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E6772CA9-4EBA-4A4E-8ED2-D4C3E3555FF1}" type="slidenum">
              <a:rPr lang="en-US" altLang="zh-TW">
                <a:solidFill>
                  <a:prstClr val="black">
                    <a:tint val="75000"/>
                  </a:prstClr>
                </a:solidFill>
              </a:rPr>
              <a:pPr>
                <a:defRPr/>
              </a:pPr>
              <a:t>‹#›</a:t>
            </a:fld>
            <a:endParaRPr lang="en-US" altLang="zh-TW">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a:xfrm>
            <a:off x="457200" y="6243638"/>
            <a:ext cx="2133600" cy="457200"/>
          </a:xfrm>
        </p:spPr>
        <p:txBody>
          <a:bodyPr/>
          <a:lstStyle>
            <a:lvl1pPr>
              <a:defRPr>
                <a:latin typeface="Arial" charset="0"/>
                <a:ea typeface="新細明體" pitchFamily="18" charset="-120"/>
              </a:defRPr>
            </a:lvl1pPr>
          </a:lstStyle>
          <a:p>
            <a:pPr>
              <a:defRPr/>
            </a:pPr>
            <a:endParaRPr lang="en-US" altLang="zh-TW"/>
          </a:p>
        </p:txBody>
      </p:sp>
      <p:sp>
        <p:nvSpPr>
          <p:cNvPr id="6" name="頁尾版面配置區 5"/>
          <p:cNvSpPr>
            <a:spLocks noGrp="1"/>
          </p:cNvSpPr>
          <p:nvPr>
            <p:ph type="ftr" sz="quarter" idx="11"/>
          </p:nvPr>
        </p:nvSpPr>
        <p:spPr>
          <a:xfrm>
            <a:off x="3124200" y="6248400"/>
            <a:ext cx="2895600" cy="457200"/>
          </a:xfrm>
        </p:spPr>
        <p:txBody>
          <a:bodyPr/>
          <a:lstStyle>
            <a:lvl1pPr>
              <a:defRPr>
                <a:ea typeface="新細明體" pitchFamily="18" charset="-120"/>
              </a:defRPr>
            </a:lvl1pPr>
          </a:lstStyle>
          <a:p>
            <a:pPr>
              <a:defRPr/>
            </a:pPr>
            <a:endParaRPr lang="en-US" altLang="zh-TW"/>
          </a:p>
        </p:txBody>
      </p:sp>
      <p:sp>
        <p:nvSpPr>
          <p:cNvPr id="7" name="投影片編號版面配置區 6"/>
          <p:cNvSpPr>
            <a:spLocks noGrp="1"/>
          </p:cNvSpPr>
          <p:nvPr>
            <p:ph type="sldNum" sz="quarter" idx="12"/>
          </p:nvPr>
        </p:nvSpPr>
        <p:spPr>
          <a:xfrm>
            <a:off x="6553200" y="6243638"/>
            <a:ext cx="2133600" cy="457200"/>
          </a:xfrm>
        </p:spPr>
        <p:txBody>
          <a:bodyPr/>
          <a:lstStyle>
            <a:lvl1pPr>
              <a:defRPr/>
            </a:lvl1pPr>
          </a:lstStyle>
          <a:p>
            <a:pPr>
              <a:defRPr/>
            </a:pPr>
            <a:fld id="{04E5ADA6-C3EA-4841-B284-66BD5CF34BF3}" type="slidenum">
              <a:rPr lang="en-US" altLang="zh-TW">
                <a:solidFill>
                  <a:prstClr val="black">
                    <a:tint val="75000"/>
                  </a:prstClr>
                </a:solidFill>
              </a:rPr>
              <a:pPr>
                <a:defRPr/>
              </a:pPr>
              <a:t>‹#›</a:t>
            </a:fld>
            <a:endParaRPr lang="en-US" altLang="zh-TW">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73558243-E00E-4E0A-8004-DB71885E995D}"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1"/>
          </p:nvPr>
        </p:nvSpPr>
        <p:spPr>
          <a:ln/>
        </p:spPr>
        <p:txBody>
          <a:bodyPr/>
          <a:lstStyle>
            <a:lvl1pPr>
              <a:defRPr/>
            </a:lvl1pPr>
          </a:lstStyle>
          <a:p>
            <a:pPr>
              <a:defRPr/>
            </a:pPr>
            <a:fld id="{C7A363E4-0B97-4E2A-B537-EE1B756C1ABB}"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1"/>
          </p:nvPr>
        </p:nvSpPr>
        <p:spPr>
          <a:ln/>
        </p:spPr>
        <p:txBody>
          <a:bodyPr/>
          <a:lstStyle>
            <a:lvl1pPr>
              <a:defRPr/>
            </a:lvl1pPr>
          </a:lstStyle>
          <a:p>
            <a:pPr>
              <a:defRPr/>
            </a:pPr>
            <a:fld id="{9E4DD2E9-7B75-4750-A107-17A383215C22}"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1"/>
          </p:nvPr>
        </p:nvSpPr>
        <p:spPr>
          <a:ln/>
        </p:spPr>
        <p:txBody>
          <a:bodyPr/>
          <a:lstStyle>
            <a:lvl1pPr>
              <a:defRPr/>
            </a:lvl1pPr>
          </a:lstStyle>
          <a:p>
            <a:pPr>
              <a:defRPr/>
            </a:pPr>
            <a:fld id="{9ED69021-2C90-44DC-9A9B-59C8C7885222}"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6"/>
          <p:cNvSpPr>
            <a:spLocks noGrp="1" noChangeArrowheads="1"/>
          </p:cNvSpPr>
          <p:nvPr>
            <p:ph type="sldNum" sz="quarter" idx="11"/>
          </p:nvPr>
        </p:nvSpPr>
        <p:spPr>
          <a:ln/>
        </p:spPr>
        <p:txBody>
          <a:bodyPr/>
          <a:lstStyle>
            <a:lvl1pPr>
              <a:defRPr/>
            </a:lvl1pPr>
          </a:lstStyle>
          <a:p>
            <a:pPr>
              <a:defRPr/>
            </a:pPr>
            <a:fld id="{415FC116-66E6-427C-8C9C-327EB44041DD}"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1"/>
          </p:nvPr>
        </p:nvSpPr>
        <p:spPr>
          <a:ln/>
        </p:spPr>
        <p:txBody>
          <a:bodyPr/>
          <a:lstStyle>
            <a:lvl1pPr>
              <a:defRPr/>
            </a:lvl1pPr>
          </a:lstStyle>
          <a:p>
            <a:pPr>
              <a:defRPr/>
            </a:pPr>
            <a:fld id="{FFEDAF81-B9A7-45D1-B6EA-87FADA374DA8}"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1"/>
          </p:nvPr>
        </p:nvSpPr>
        <p:spPr>
          <a:ln/>
        </p:spPr>
        <p:txBody>
          <a:bodyPr/>
          <a:lstStyle>
            <a:lvl1pPr>
              <a:defRPr/>
            </a:lvl1pPr>
          </a:lstStyle>
          <a:p>
            <a:pPr>
              <a:defRPr/>
            </a:pPr>
            <a:fld id="{7D38289C-243D-470A-B2E2-FBD7C9BF0125}"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latin typeface="+mn-lt"/>
                <a:ea typeface="+mn-ea"/>
              </a:defRPr>
            </a:lvl1pPr>
          </a:lstStyle>
          <a:p>
            <a:pPr>
              <a:defRPr/>
            </a:pPr>
            <a:endParaRPr lang="en-US" altLang="zh-TW"/>
          </a:p>
        </p:txBody>
      </p:sp>
      <p:sp>
        <p:nvSpPr>
          <p:cNvPr id="1030" name="Rectangle 6"/>
          <p:cNvSpPr>
            <a:spLocks noGrp="1" noChangeArrowheads="1"/>
          </p:cNvSpPr>
          <p:nvPr>
            <p:ph type="sldNum" sz="quarter" idx="4"/>
          </p:nvPr>
        </p:nvSpPr>
        <p:spPr bwMode="auto">
          <a:xfrm>
            <a:off x="6456363" y="6405563"/>
            <a:ext cx="259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ea typeface="+mn-ea"/>
              </a:defRPr>
            </a:lvl1pPr>
          </a:lstStyle>
          <a:p>
            <a:pPr>
              <a:defRPr/>
            </a:pPr>
            <a:fld id="{6C92D449-0BF5-4F2A-9FD3-F5D133A6F250}"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p:titleStyle>
    <p:bodyStyle>
      <a:lvl1pPr marL="342900" indent="-342900" algn="l" rtl="0" eaLnBrk="0" fontAlgn="base" hangingPunct="0">
        <a:spcBef>
          <a:spcPct val="20000"/>
        </a:spcBef>
        <a:spcAft>
          <a:spcPct val="0"/>
        </a:spcAft>
        <a:buChar char="•"/>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ea typeface="+mn-ea"/>
        </a:defRPr>
      </a:lvl2pPr>
      <a:lvl3pPr marL="1143000" indent="-228600" algn="l" rtl="0" eaLnBrk="0" fontAlgn="base" hangingPunct="0">
        <a:spcBef>
          <a:spcPct val="20000"/>
        </a:spcBef>
        <a:spcAft>
          <a:spcPct val="0"/>
        </a:spcAft>
        <a:buChar char="•"/>
        <a:defRPr kumimoji="1" sz="2800" b="1">
          <a:solidFill>
            <a:schemeClr val="tx1"/>
          </a:solidFill>
          <a:latin typeface="+mn-lt"/>
          <a:ea typeface="+mn-ea"/>
        </a:defRPr>
      </a:lvl3pPr>
      <a:lvl4pPr marL="1600200" indent="-228600" algn="l" rtl="0" eaLnBrk="0" fontAlgn="base" hangingPunct="0">
        <a:spcBef>
          <a:spcPct val="20000"/>
        </a:spcBef>
        <a:spcAft>
          <a:spcPct val="0"/>
        </a:spcAft>
        <a:buChar char="–"/>
        <a:defRPr kumimoji="1" sz="24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b="1">
          <a:solidFill>
            <a:schemeClr val="tx1"/>
          </a:solidFill>
          <a:latin typeface="+mn-lt"/>
          <a:ea typeface="+mn-ea"/>
        </a:defRPr>
      </a:lvl6pPr>
      <a:lvl7pPr marL="2971800" indent="-228600" algn="l" rtl="0" fontAlgn="base">
        <a:spcBef>
          <a:spcPct val="20000"/>
        </a:spcBef>
        <a:spcAft>
          <a:spcPct val="0"/>
        </a:spcAft>
        <a:buChar char="»"/>
        <a:defRPr kumimoji="1" sz="2000" b="1">
          <a:solidFill>
            <a:schemeClr val="tx1"/>
          </a:solidFill>
          <a:latin typeface="+mn-lt"/>
          <a:ea typeface="+mn-ea"/>
        </a:defRPr>
      </a:lvl7pPr>
      <a:lvl8pPr marL="3429000" indent="-228600" algn="l" rtl="0" fontAlgn="base">
        <a:spcBef>
          <a:spcPct val="20000"/>
        </a:spcBef>
        <a:spcAft>
          <a:spcPct val="0"/>
        </a:spcAft>
        <a:buChar char="»"/>
        <a:defRPr kumimoji="1" sz="2000" b="1">
          <a:solidFill>
            <a:schemeClr val="tx1"/>
          </a:solidFill>
          <a:latin typeface="+mn-lt"/>
          <a:ea typeface="+mn-ea"/>
        </a:defRPr>
      </a:lvl8pPr>
      <a:lvl9pPr marL="3886200" indent="-228600" algn="l" rtl="0" fontAlgn="base">
        <a:spcBef>
          <a:spcPct val="20000"/>
        </a:spcBef>
        <a:spcAft>
          <a:spcPct val="0"/>
        </a:spcAft>
        <a:buChar char="»"/>
        <a:defRPr kumimoji="1" sz="2000" b="1">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標楷體" pitchFamily="65" charset="-120"/>
                <a:ea typeface="標楷體" pitchFamily="65" charset="-120"/>
              </a:defRPr>
            </a:lvl1pPr>
          </a:lstStyle>
          <a:p>
            <a:pPr>
              <a:defRPr/>
            </a:pPr>
            <a:endParaRPr lang="en-US" altLang="zh-TW"/>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ea typeface="標楷體" pitchFamily="65" charset="-120"/>
              </a:defRPr>
            </a:lvl1pPr>
          </a:lstStyle>
          <a:p>
            <a:pPr>
              <a:defRPr/>
            </a:pPr>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F05D2A77-DC8F-49C5-B23E-DCF0C795371F}" type="slidenum">
              <a:rPr lang="en-US" altLang="zh-TW">
                <a:solidFill>
                  <a:prstClr val="black">
                    <a:tint val="75000"/>
                  </a:prstClr>
                </a:solidFill>
              </a:rPr>
              <a:pPr>
                <a:defRPr/>
              </a:pPr>
              <a:t>‹#›</a:t>
            </a:fld>
            <a:endParaRPr lang="en-US" altLang="zh-TW">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ea typeface="標楷體" pitchFamily="65" charset="-120"/>
        </a:defRPr>
      </a:lvl2pPr>
      <a:lvl3pPr algn="ctr" rtl="0" eaLnBrk="0" fontAlgn="base" hangingPunct="0">
        <a:spcBef>
          <a:spcPct val="0"/>
        </a:spcBef>
        <a:spcAft>
          <a:spcPct val="0"/>
        </a:spcAft>
        <a:defRPr sz="4400">
          <a:solidFill>
            <a:schemeClr val="tx1"/>
          </a:solidFill>
          <a:latin typeface="Times New Roman" pitchFamily="18" charset="0"/>
          <a:ea typeface="標楷體" pitchFamily="65" charset="-120"/>
        </a:defRPr>
      </a:lvl3pPr>
      <a:lvl4pPr algn="ctr" rtl="0" eaLnBrk="0" fontAlgn="base" hangingPunct="0">
        <a:spcBef>
          <a:spcPct val="0"/>
        </a:spcBef>
        <a:spcAft>
          <a:spcPct val="0"/>
        </a:spcAft>
        <a:defRPr sz="4400">
          <a:solidFill>
            <a:schemeClr val="tx1"/>
          </a:solidFill>
          <a:latin typeface="Times New Roman" pitchFamily="18" charset="0"/>
          <a:ea typeface="標楷體" pitchFamily="65" charset="-120"/>
        </a:defRPr>
      </a:lvl4pPr>
      <a:lvl5pPr algn="ctr" rtl="0" eaLnBrk="0" fontAlgn="base" hangingPunct="0">
        <a:spcBef>
          <a:spcPct val="0"/>
        </a:spcBef>
        <a:spcAft>
          <a:spcPct val="0"/>
        </a:spcAft>
        <a:defRPr sz="4400">
          <a:solidFill>
            <a:schemeClr val="tx1"/>
          </a:solidFill>
          <a:latin typeface="Times New Roman" pitchFamily="18" charset="0"/>
          <a:ea typeface="標楷體" pitchFamily="65" charset="-120"/>
        </a:defRPr>
      </a:lvl5pPr>
      <a:lvl6pPr marL="457200" algn="ctr" rtl="0" fontAlgn="base">
        <a:spcBef>
          <a:spcPct val="0"/>
        </a:spcBef>
        <a:spcAft>
          <a:spcPct val="0"/>
        </a:spcAft>
        <a:defRPr sz="4400">
          <a:solidFill>
            <a:schemeClr val="tx1"/>
          </a:solidFill>
          <a:latin typeface="Times New Roman" pitchFamily="18" charset="0"/>
          <a:ea typeface="標楷體" pitchFamily="65" charset="-120"/>
        </a:defRPr>
      </a:lvl6pPr>
      <a:lvl7pPr marL="914400" algn="ctr" rtl="0" fontAlgn="base">
        <a:spcBef>
          <a:spcPct val="0"/>
        </a:spcBef>
        <a:spcAft>
          <a:spcPct val="0"/>
        </a:spcAft>
        <a:defRPr sz="4400">
          <a:solidFill>
            <a:schemeClr val="tx1"/>
          </a:solidFill>
          <a:latin typeface="Times New Roman" pitchFamily="18" charset="0"/>
          <a:ea typeface="標楷體" pitchFamily="65" charset="-120"/>
        </a:defRPr>
      </a:lvl7pPr>
      <a:lvl8pPr marL="1371600" algn="ctr" rtl="0" fontAlgn="base">
        <a:spcBef>
          <a:spcPct val="0"/>
        </a:spcBef>
        <a:spcAft>
          <a:spcPct val="0"/>
        </a:spcAft>
        <a:defRPr sz="4400">
          <a:solidFill>
            <a:schemeClr val="tx1"/>
          </a:solidFill>
          <a:latin typeface="Times New Roman" pitchFamily="18" charset="0"/>
          <a:ea typeface="標楷體" pitchFamily="65" charset="-120"/>
        </a:defRPr>
      </a:lvl8pPr>
      <a:lvl9pPr marL="1828800" algn="ctr" rtl="0" fontAlgn="base">
        <a:spcBef>
          <a:spcPct val="0"/>
        </a:spcBef>
        <a:spcAft>
          <a:spcPct val="0"/>
        </a:spcAft>
        <a:defRPr sz="4400">
          <a:solidFill>
            <a:schemeClr val="tx1"/>
          </a:solidFill>
          <a:latin typeface="Times New Roman" pitchFamily="18" charset="0"/>
          <a:ea typeface="標楷體" pitchFamily="65"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subTitle" idx="1"/>
          </p:nvPr>
        </p:nvSpPr>
        <p:spPr>
          <a:xfrm>
            <a:off x="1476375" y="3789363"/>
            <a:ext cx="6400800" cy="2616200"/>
          </a:xfrm>
        </p:spPr>
        <p:txBody>
          <a:bodyPr/>
          <a:lstStyle/>
          <a:p>
            <a:pPr eaLnBrk="1" hangingPunct="1"/>
            <a:r>
              <a:rPr lang="zh-TW" altLang="en-US" sz="3600" b="0" dirty="0"/>
              <a:t>暴露標準與控制</a:t>
            </a:r>
            <a:endParaRPr lang="en-US" altLang="zh-TW" sz="3600" b="0" dirty="0"/>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TW" altLang="en-US" sz="2400" b="0" i="0" u="none" strike="noStrike" kern="1200" cap="none" spc="0" normalizeH="0" baseline="0" noProof="0" dirty="0">
                <a:ln>
                  <a:noFill/>
                </a:ln>
                <a:solidFill>
                  <a:srgbClr val="C00000"/>
                </a:solidFill>
                <a:effectLst/>
                <a:uLnTx/>
                <a:uFillTx/>
                <a:latin typeface="Times New Roman"/>
                <a:ea typeface="標楷體"/>
                <a:cs typeface="+mn-ea"/>
                <a:sym typeface="+mn-lt"/>
              </a:rPr>
              <a:t>講師</a:t>
            </a:r>
            <a:r>
              <a:rPr kumimoji="0" lang="en-US" altLang="zh-TW" sz="2400" b="0" i="0" u="none" strike="noStrike" kern="1200" cap="none" spc="0" normalizeH="0" baseline="0" noProof="0" dirty="0">
                <a:ln>
                  <a:noFill/>
                </a:ln>
                <a:solidFill>
                  <a:srgbClr val="C00000"/>
                </a:solidFill>
                <a:effectLst/>
                <a:uLnTx/>
                <a:uFillTx/>
                <a:latin typeface="Times New Roman"/>
                <a:ea typeface="標楷體"/>
                <a:cs typeface="+mn-ea"/>
                <a:sym typeface="+mn-lt"/>
              </a:rPr>
              <a:t>:</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TW" altLang="en-US" sz="2400" b="0" i="0" u="none" strike="noStrike" kern="1200" cap="none" spc="0" normalizeH="0" baseline="0" noProof="0" dirty="0">
                <a:ln>
                  <a:noFill/>
                </a:ln>
                <a:solidFill>
                  <a:srgbClr val="C00000"/>
                </a:solidFill>
                <a:effectLst/>
                <a:uLnTx/>
                <a:uFillTx/>
                <a:latin typeface="Times New Roman"/>
                <a:ea typeface="標楷體"/>
                <a:cs typeface="+mn-ea"/>
                <a:sym typeface="+mn-lt"/>
              </a:rPr>
              <a:t>國立臺灣科技大學環安室游潔如技術組員</a:t>
            </a:r>
            <a:endParaRPr kumimoji="0" lang="en-US" altLang="zh-TW" sz="2400" b="0" i="0" u="none" strike="noStrike" kern="1200" cap="none" spc="0" normalizeH="0" baseline="0" noProof="0" dirty="0">
              <a:ln>
                <a:noFill/>
              </a:ln>
              <a:solidFill>
                <a:srgbClr val="C00000"/>
              </a:solidFill>
              <a:effectLst/>
              <a:uLnTx/>
              <a:uFillTx/>
              <a:latin typeface="Times New Roman"/>
              <a:ea typeface="標楷體"/>
              <a:cs typeface="+mn-ea"/>
              <a:sym typeface="+mn-lt"/>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TW" altLang="en-US" sz="2400" b="0" i="0" u="none" strike="noStrike" kern="1200" cap="none" spc="0" normalizeH="0" baseline="0" noProof="0" dirty="0">
                <a:ln>
                  <a:noFill/>
                </a:ln>
                <a:solidFill>
                  <a:srgbClr val="C00000"/>
                </a:solidFill>
                <a:effectLst/>
                <a:uLnTx/>
                <a:uFillTx/>
                <a:latin typeface="Times New Roman"/>
                <a:ea typeface="標楷體"/>
                <a:cs typeface="+mn-ea"/>
                <a:sym typeface="+mn-lt"/>
              </a:rPr>
              <a:t>教育部專業種子師資</a:t>
            </a:r>
            <a:endParaRPr kumimoji="0" lang="en-US" altLang="zh-TW" sz="2400" b="0" i="0" u="none" strike="noStrike" kern="1200" cap="none" spc="0" normalizeH="0" baseline="0" noProof="0" dirty="0">
              <a:ln>
                <a:noFill/>
              </a:ln>
              <a:solidFill>
                <a:srgbClr val="C00000"/>
              </a:solidFill>
              <a:effectLst/>
              <a:uLnTx/>
              <a:uFillTx/>
              <a:latin typeface="Times New Roman"/>
              <a:ea typeface="標楷體"/>
              <a:cs typeface="+mn-ea"/>
              <a:sym typeface="+mn-lt"/>
            </a:endParaRPr>
          </a:p>
          <a:p>
            <a:pPr eaLnBrk="1" hangingPunct="1"/>
            <a:endParaRPr lang="en-US" altLang="zh-TW" sz="3600" b="0" dirty="0"/>
          </a:p>
        </p:txBody>
      </p:sp>
      <p:sp>
        <p:nvSpPr>
          <p:cNvPr id="5124" name="Rectangle 3"/>
          <p:cNvSpPr>
            <a:spLocks noGrp="1" noChangeArrowheads="1"/>
          </p:cNvSpPr>
          <p:nvPr>
            <p:ph type="ctrTitle"/>
          </p:nvPr>
        </p:nvSpPr>
        <p:spPr>
          <a:xfrm>
            <a:off x="762000" y="1989634"/>
            <a:ext cx="7772400" cy="769441"/>
          </a:xfrm>
          <a:noFill/>
          <a:ln w="38100">
            <a:solidFill>
              <a:schemeClr val="tx2"/>
            </a:solidFill>
          </a:ln>
        </p:spPr>
        <p:txBody>
          <a:bodyPr anchor="b">
            <a:spAutoFit/>
          </a:bodyPr>
          <a:lstStyle/>
          <a:p>
            <a:pPr eaLnBrk="1" hangingPunct="1"/>
            <a:r>
              <a:rPr lang="zh-TW" altLang="en-US" b="0" dirty="0"/>
              <a:t>化學性危害及毒性化學物質</a:t>
            </a:r>
          </a:p>
        </p:txBody>
      </p:sp>
      <p:sp>
        <p:nvSpPr>
          <p:cNvPr id="4" name="投影片編號版面配置區 3"/>
          <p:cNvSpPr>
            <a:spLocks noGrp="1"/>
          </p:cNvSpPr>
          <p:nvPr>
            <p:ph type="sldNum" sz="quarter" idx="11"/>
          </p:nvPr>
        </p:nvSpPr>
        <p:spPr/>
        <p:txBody>
          <a:bodyPr/>
          <a:lstStyle/>
          <a:p>
            <a:pPr>
              <a:defRPr/>
            </a:pPr>
            <a:fld id="{51B0DB62-EF31-42B4-A7EE-658DAF567A7B}" type="slidenum">
              <a:rPr lang="en-US" altLang="zh-TW" smtClean="0"/>
              <a:pPr>
                <a:defRPr/>
              </a:pPr>
              <a:t>1</a:t>
            </a:fld>
            <a:endParaRPr lang="en-US" altLang="zh-TW"/>
          </a:p>
        </p:txBody>
      </p:sp>
      <p:sp>
        <p:nvSpPr>
          <p:cNvPr id="2" name="文字方塊 1">
            <a:extLst>
              <a:ext uri="{FF2B5EF4-FFF2-40B4-BE49-F238E27FC236}">
                <a16:creationId xmlns:a16="http://schemas.microsoft.com/office/drawing/2014/main" id="{374A4AEC-F24D-14A4-0745-5194DBAC469C}"/>
              </a:ext>
            </a:extLst>
          </p:cNvPr>
          <p:cNvSpPr txBox="1"/>
          <p:nvPr/>
        </p:nvSpPr>
        <p:spPr>
          <a:xfrm>
            <a:off x="35875" y="145753"/>
            <a:ext cx="8915999" cy="646331"/>
          </a:xfrm>
          <a:prstGeom prst="rect">
            <a:avLst/>
          </a:prstGeom>
          <a:noFill/>
        </p:spPr>
        <p:txBody>
          <a:bodyPr wrap="square">
            <a:spAutoFit/>
          </a:bodyPr>
          <a:lstStyle/>
          <a:p>
            <a:pPr fontAlgn="auto">
              <a:spcBef>
                <a:spcPts val="0"/>
              </a:spcBef>
              <a:spcAft>
                <a:spcPts val="0"/>
              </a:spcAft>
            </a:pPr>
            <a:r>
              <a:rPr kumimoji="0" lang="en-US" altLang="zh-TW" dirty="0">
                <a:solidFill>
                  <a:prstClr val="black"/>
                </a:solidFill>
                <a:latin typeface="Times New Roman"/>
                <a:ea typeface="標楷體"/>
              </a:rPr>
              <a:t>111</a:t>
            </a:r>
            <a:r>
              <a:rPr kumimoji="0" lang="zh-TW" altLang="en-US" dirty="0">
                <a:solidFill>
                  <a:prstClr val="black"/>
                </a:solidFill>
                <a:latin typeface="Times New Roman"/>
                <a:ea typeface="標楷體"/>
              </a:rPr>
              <a:t>年教育部協助高級中等以下學校</a:t>
            </a:r>
            <a:br>
              <a:rPr kumimoji="0" lang="zh-TW" altLang="en-US" dirty="0">
                <a:solidFill>
                  <a:prstClr val="black"/>
                </a:solidFill>
                <a:latin typeface="Times New Roman"/>
                <a:ea typeface="標楷體"/>
              </a:rPr>
            </a:br>
            <a:r>
              <a:rPr kumimoji="0" lang="zh-TW" altLang="en-US" dirty="0">
                <a:solidFill>
                  <a:prstClr val="black"/>
                </a:solidFill>
                <a:latin typeface="Times New Roman"/>
                <a:ea typeface="標楷體"/>
              </a:rPr>
              <a:t>辦理校園職業安全衛生教育訓練</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個人採樣</a:t>
            </a:r>
          </a:p>
        </p:txBody>
      </p:sp>
      <p:sp>
        <p:nvSpPr>
          <p:cNvPr id="3" name="內容版面配置區 2"/>
          <p:cNvSpPr>
            <a:spLocks noGrp="1"/>
          </p:cNvSpPr>
          <p:nvPr>
            <p:ph idx="1"/>
          </p:nvPr>
        </p:nvSpPr>
        <p:spPr>
          <a:xfrm>
            <a:off x="251520" y="1600200"/>
            <a:ext cx="5904656" cy="4525963"/>
          </a:xfrm>
        </p:spPr>
        <p:txBody>
          <a:bodyPr/>
          <a:lstStyle/>
          <a:p>
            <a:r>
              <a:rPr lang="zh-TW" altLang="en-US" dirty="0"/>
              <a:t>個人採樣主要在了解勞工個人暴露量，以評估其健康風險，通常是將採樣測定裝置配戴在勞工個人身上，例如衣領、頭盔或安全帽之位置。</a:t>
            </a:r>
            <a:endParaRPr lang="en-US" altLang="zh-TW" dirty="0"/>
          </a:p>
          <a:p>
            <a:r>
              <a:rPr lang="zh-TW" altLang="en-US" dirty="0"/>
              <a:t>化學性危害物採樣通常以鼻子為中心，半徑三十公分範圍內之</a:t>
            </a:r>
            <a:r>
              <a:rPr lang="en-US" altLang="zh-TW" dirty="0"/>
              <a:t>“</a:t>
            </a:r>
            <a:r>
              <a:rPr lang="zh-TW" altLang="en-US" dirty="0"/>
              <a:t>呼吸帶採樣</a:t>
            </a:r>
            <a:r>
              <a:rPr lang="en-US" altLang="zh-TW" dirty="0"/>
              <a:t>”</a:t>
            </a:r>
            <a:r>
              <a:rPr lang="zh-TW" altLang="en-US" dirty="0"/>
              <a:t>。</a:t>
            </a:r>
          </a:p>
        </p:txBody>
      </p:sp>
      <p:sp>
        <p:nvSpPr>
          <p:cNvPr id="4" name="投影片編號版面配置區 3"/>
          <p:cNvSpPr>
            <a:spLocks noGrp="1"/>
          </p:cNvSpPr>
          <p:nvPr>
            <p:ph type="sldNum" sz="quarter" idx="11"/>
          </p:nvPr>
        </p:nvSpPr>
        <p:spPr/>
        <p:txBody>
          <a:bodyPr/>
          <a:lstStyle/>
          <a:p>
            <a:pPr>
              <a:defRPr/>
            </a:pPr>
            <a:fld id="{3AB412C4-39DC-4731-8DCF-8D6E6FCF203A}" type="slidenum">
              <a:rPr lang="en-US" altLang="zh-TW" smtClean="0"/>
              <a:pPr>
                <a:defRPr/>
              </a:pPr>
              <a:t>10</a:t>
            </a:fld>
            <a:endParaRPr lang="en-US" altLang="zh-TW"/>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4026" y="1600200"/>
            <a:ext cx="2862784" cy="4604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557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94122"/>
          </a:xfrm>
        </p:spPr>
        <p:txBody>
          <a:bodyPr/>
          <a:lstStyle/>
          <a:p>
            <a:r>
              <a:rPr lang="zh-TW" altLang="en-US" dirty="0"/>
              <a:t>採樣策略組合</a:t>
            </a:r>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1"/>
          </p:nvPr>
        </p:nvSpPr>
        <p:spPr/>
        <p:txBody>
          <a:bodyPr/>
          <a:lstStyle/>
          <a:p>
            <a:pPr>
              <a:defRPr/>
            </a:pPr>
            <a:fld id="{3AB412C4-39DC-4731-8DCF-8D6E6FCF203A}" type="slidenum">
              <a:rPr lang="en-US" altLang="zh-TW" smtClean="0"/>
              <a:pPr>
                <a:defRPr/>
              </a:pPr>
              <a:t>11</a:t>
            </a:fld>
            <a:endParaRPr lang="en-US" altLang="zh-TW"/>
          </a:p>
        </p:txBody>
      </p:sp>
      <p:grpSp>
        <p:nvGrpSpPr>
          <p:cNvPr id="6" name="群組 5"/>
          <p:cNvGrpSpPr/>
          <p:nvPr/>
        </p:nvGrpSpPr>
        <p:grpSpPr>
          <a:xfrm>
            <a:off x="941769" y="1190488"/>
            <a:ext cx="7332471" cy="5635581"/>
            <a:chOff x="1043608" y="1268760"/>
            <a:chExt cx="7128792" cy="5479036"/>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268760"/>
              <a:ext cx="6984776" cy="5479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1043608" y="6597352"/>
              <a:ext cx="864096" cy="150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solidFill>
              </a:endParaRPr>
            </a:p>
          </p:txBody>
        </p:sp>
      </p:grpSp>
      <p:sp>
        <p:nvSpPr>
          <p:cNvPr id="8" name="文字方塊 7"/>
          <p:cNvSpPr txBox="1"/>
          <p:nvPr/>
        </p:nvSpPr>
        <p:spPr>
          <a:xfrm>
            <a:off x="1928794" y="6500834"/>
            <a:ext cx="3929090" cy="369332"/>
          </a:xfrm>
          <a:prstGeom prst="rect">
            <a:avLst/>
          </a:prstGeom>
          <a:solidFill>
            <a:schemeClr val="bg1"/>
          </a:solidFill>
        </p:spPr>
        <p:txBody>
          <a:bodyPr wrap="square" rtlCol="0">
            <a:spAutoFit/>
          </a:bodyPr>
          <a:lstStyle/>
          <a:p>
            <a:pPr algn="ctr"/>
            <a:r>
              <a:rPr lang="zh-TW" altLang="en-US" dirty="0">
                <a:latin typeface="+mn-ea"/>
                <a:ea typeface="+mn-ea"/>
              </a:rPr>
              <a:t>工作時間</a:t>
            </a:r>
          </a:p>
        </p:txBody>
      </p:sp>
      <p:sp>
        <p:nvSpPr>
          <p:cNvPr id="9" name="文字方塊 8"/>
          <p:cNvSpPr txBox="1"/>
          <p:nvPr/>
        </p:nvSpPr>
        <p:spPr>
          <a:xfrm>
            <a:off x="1038621" y="2643182"/>
            <a:ext cx="461665" cy="2143140"/>
          </a:xfrm>
          <a:prstGeom prst="rect">
            <a:avLst/>
          </a:prstGeom>
          <a:solidFill>
            <a:schemeClr val="bg1"/>
          </a:solidFill>
        </p:spPr>
        <p:txBody>
          <a:bodyPr vert="eaVert" wrap="square" rtlCol="0">
            <a:spAutoFit/>
          </a:bodyPr>
          <a:lstStyle/>
          <a:p>
            <a:pPr algn="ctr"/>
            <a:r>
              <a:rPr lang="zh-TW" altLang="en-US" dirty="0">
                <a:latin typeface="+mn-ea"/>
                <a:ea typeface="+mn-ea"/>
              </a:rPr>
              <a:t>採樣方法</a:t>
            </a:r>
          </a:p>
        </p:txBody>
      </p:sp>
      <p:sp>
        <p:nvSpPr>
          <p:cNvPr id="10" name="文字方塊 9"/>
          <p:cNvSpPr txBox="1"/>
          <p:nvPr/>
        </p:nvSpPr>
        <p:spPr>
          <a:xfrm>
            <a:off x="5786446" y="1571612"/>
            <a:ext cx="2214578" cy="369332"/>
          </a:xfrm>
          <a:prstGeom prst="rect">
            <a:avLst/>
          </a:prstGeom>
          <a:solidFill>
            <a:schemeClr val="bg1"/>
          </a:solidFill>
        </p:spPr>
        <p:txBody>
          <a:bodyPr wrap="square" rtlCol="0">
            <a:spAutoFit/>
          </a:bodyPr>
          <a:lstStyle/>
          <a:p>
            <a:r>
              <a:rPr lang="zh-TW" altLang="en-US" dirty="0">
                <a:latin typeface="+mn-ea"/>
                <a:ea typeface="+mn-ea"/>
              </a:rPr>
              <a:t>全程單一採樣</a:t>
            </a:r>
          </a:p>
        </p:txBody>
      </p:sp>
      <p:sp>
        <p:nvSpPr>
          <p:cNvPr id="11" name="文字方塊 10"/>
          <p:cNvSpPr txBox="1"/>
          <p:nvPr/>
        </p:nvSpPr>
        <p:spPr>
          <a:xfrm>
            <a:off x="6072198" y="2714620"/>
            <a:ext cx="2214578" cy="369332"/>
          </a:xfrm>
          <a:prstGeom prst="rect">
            <a:avLst/>
          </a:prstGeom>
          <a:solidFill>
            <a:schemeClr val="bg1"/>
          </a:solidFill>
        </p:spPr>
        <p:txBody>
          <a:bodyPr wrap="square" rtlCol="0">
            <a:spAutoFit/>
          </a:bodyPr>
          <a:lstStyle/>
          <a:p>
            <a:r>
              <a:rPr lang="zh-TW" altLang="en-US" dirty="0">
                <a:latin typeface="+mn-ea"/>
                <a:ea typeface="+mn-ea"/>
              </a:rPr>
              <a:t>全程連續採樣</a:t>
            </a:r>
          </a:p>
        </p:txBody>
      </p:sp>
      <p:sp>
        <p:nvSpPr>
          <p:cNvPr id="12" name="文字方塊 11"/>
          <p:cNvSpPr txBox="1"/>
          <p:nvPr/>
        </p:nvSpPr>
        <p:spPr>
          <a:xfrm>
            <a:off x="6072198" y="3929066"/>
            <a:ext cx="2214578" cy="369332"/>
          </a:xfrm>
          <a:prstGeom prst="rect">
            <a:avLst/>
          </a:prstGeom>
          <a:solidFill>
            <a:schemeClr val="bg1"/>
          </a:solidFill>
        </p:spPr>
        <p:txBody>
          <a:bodyPr wrap="square" rtlCol="0">
            <a:spAutoFit/>
          </a:bodyPr>
          <a:lstStyle/>
          <a:p>
            <a:r>
              <a:rPr lang="zh-TW" altLang="en-US" dirty="0">
                <a:latin typeface="+mn-ea"/>
                <a:ea typeface="+mn-ea"/>
              </a:rPr>
              <a:t>部分分段採樣</a:t>
            </a:r>
          </a:p>
        </p:txBody>
      </p:sp>
      <p:sp>
        <p:nvSpPr>
          <p:cNvPr id="13" name="文字方塊 12"/>
          <p:cNvSpPr txBox="1"/>
          <p:nvPr/>
        </p:nvSpPr>
        <p:spPr>
          <a:xfrm>
            <a:off x="6072198" y="5214950"/>
            <a:ext cx="2214578" cy="369332"/>
          </a:xfrm>
          <a:prstGeom prst="rect">
            <a:avLst/>
          </a:prstGeom>
          <a:solidFill>
            <a:schemeClr val="bg1"/>
          </a:solidFill>
        </p:spPr>
        <p:txBody>
          <a:bodyPr wrap="square" rtlCol="0">
            <a:spAutoFit/>
          </a:bodyPr>
          <a:lstStyle/>
          <a:p>
            <a:r>
              <a:rPr lang="zh-TW" altLang="en-US" dirty="0">
                <a:latin typeface="+mn-ea"/>
                <a:ea typeface="+mn-ea"/>
              </a:rPr>
              <a:t>隨機採樣</a:t>
            </a:r>
          </a:p>
        </p:txBody>
      </p:sp>
    </p:spTree>
    <p:extLst>
      <p:ext uri="{BB962C8B-B14F-4D97-AF65-F5344CB8AC3E}">
        <p14:creationId xmlns:p14="http://schemas.microsoft.com/office/powerpoint/2010/main" val="1881169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zh-TW" altLang="en-US" dirty="0"/>
              <a:t>內在劑量之關聯</a:t>
            </a:r>
          </a:p>
        </p:txBody>
      </p:sp>
      <p:sp>
        <p:nvSpPr>
          <p:cNvPr id="102403" name="Rectangle 3"/>
          <p:cNvSpPr>
            <a:spLocks noGrp="1" noChangeArrowheads="1"/>
          </p:cNvSpPr>
          <p:nvPr>
            <p:ph type="body" idx="1"/>
          </p:nvPr>
        </p:nvSpPr>
        <p:spPr/>
        <p:txBody>
          <a:bodyPr/>
          <a:lstStyle/>
          <a:p>
            <a:endParaRPr lang="zh-TW" altLang="en-US"/>
          </a:p>
        </p:txBody>
      </p:sp>
      <p:grpSp>
        <p:nvGrpSpPr>
          <p:cNvPr id="2" name="Group 4"/>
          <p:cNvGrpSpPr>
            <a:grpSpLocks/>
          </p:cNvGrpSpPr>
          <p:nvPr/>
        </p:nvGrpSpPr>
        <p:grpSpPr bwMode="auto">
          <a:xfrm>
            <a:off x="1670050" y="1665288"/>
            <a:ext cx="6616700" cy="4491037"/>
            <a:chOff x="1052" y="1049"/>
            <a:chExt cx="4168" cy="2829"/>
          </a:xfrm>
        </p:grpSpPr>
        <p:sp>
          <p:nvSpPr>
            <p:cNvPr id="102405" name="AutoShape 5"/>
            <p:cNvSpPr>
              <a:spLocks noChangeArrowheads="1"/>
            </p:cNvSpPr>
            <p:nvPr/>
          </p:nvSpPr>
          <p:spPr bwMode="auto">
            <a:xfrm flipV="1">
              <a:off x="1565" y="1933"/>
              <a:ext cx="2474" cy="1945"/>
            </a:xfrm>
            <a:prstGeom prst="triangle">
              <a:avLst>
                <a:gd name="adj" fmla="val 51977"/>
              </a:avLst>
            </a:prstGeom>
            <a:solidFill>
              <a:srgbClr val="FFFF99">
                <a:alpha val="25000"/>
              </a:srgbClr>
            </a:solidFill>
            <a:ln w="19050">
              <a:solidFill>
                <a:srgbClr val="0000FF"/>
              </a:solidFill>
              <a:miter lim="800000"/>
              <a:headEnd/>
              <a:tailEnd/>
            </a:ln>
          </p:spPr>
          <p:txBody>
            <a:bodyPr/>
            <a:lstStyle/>
            <a:p>
              <a:endParaRPr lang="zh-TW" altLang="en-US"/>
            </a:p>
          </p:txBody>
        </p:sp>
        <p:sp>
          <p:nvSpPr>
            <p:cNvPr id="102406" name="Text Box 6"/>
            <p:cNvSpPr txBox="1">
              <a:spLocks noChangeArrowheads="1"/>
            </p:cNvSpPr>
            <p:nvPr/>
          </p:nvSpPr>
          <p:spPr bwMode="auto">
            <a:xfrm>
              <a:off x="1052" y="1221"/>
              <a:ext cx="949" cy="568"/>
            </a:xfrm>
            <a:prstGeom prst="rect">
              <a:avLst/>
            </a:prstGeom>
            <a:noFill/>
            <a:ln w="9525">
              <a:noFill/>
              <a:miter lim="800000"/>
              <a:headEnd/>
              <a:tailEnd/>
            </a:ln>
          </p:spPr>
          <p:txBody>
            <a:bodyPr/>
            <a:lstStyle/>
            <a:p>
              <a:r>
                <a:rPr lang="zh-TW" altLang="en-US" sz="1600">
                  <a:solidFill>
                    <a:schemeClr val="accent2"/>
                  </a:solidFill>
                  <a:latin typeface="新細明體" charset="-120"/>
                </a:rPr>
                <a:t>路徑</a:t>
              </a:r>
              <a:r>
                <a:rPr lang="zh-TW" altLang="en-US" sz="1600">
                  <a:latin typeface="新細明體" charset="-120"/>
                </a:rPr>
                <a:t>：</a:t>
              </a:r>
            </a:p>
            <a:p>
              <a:r>
                <a:rPr lang="zh-TW" altLang="en-US" sz="1600">
                  <a:latin typeface="新細明體" charset="-120"/>
                </a:rPr>
                <a:t>吸入、攝入、皮膚接觸</a:t>
              </a:r>
              <a:endParaRPr lang="zh-TW" altLang="en-US" sz="1600">
                <a:latin typeface="Verdana" pitchFamily="34" charset="0"/>
              </a:endParaRPr>
            </a:p>
          </p:txBody>
        </p:sp>
        <p:sp>
          <p:nvSpPr>
            <p:cNvPr id="102407" name="Text Box 7"/>
            <p:cNvSpPr txBox="1">
              <a:spLocks noChangeArrowheads="1"/>
            </p:cNvSpPr>
            <p:nvPr/>
          </p:nvSpPr>
          <p:spPr bwMode="auto">
            <a:xfrm>
              <a:off x="2521" y="1049"/>
              <a:ext cx="633" cy="243"/>
            </a:xfrm>
            <a:prstGeom prst="rect">
              <a:avLst/>
            </a:prstGeom>
            <a:noFill/>
            <a:ln w="9525">
              <a:noFill/>
              <a:miter lim="800000"/>
              <a:headEnd/>
              <a:tailEnd/>
            </a:ln>
          </p:spPr>
          <p:txBody>
            <a:bodyPr/>
            <a:lstStyle/>
            <a:p>
              <a:pPr algn="ctr"/>
              <a:r>
                <a:rPr lang="zh-TW" altLang="en-US" sz="1600"/>
                <a:t>來源</a:t>
              </a:r>
              <a:endParaRPr lang="zh-TW" altLang="en-US" sz="1600">
                <a:latin typeface="Verdana" pitchFamily="34" charset="0"/>
              </a:endParaRPr>
            </a:p>
          </p:txBody>
        </p:sp>
        <p:sp>
          <p:nvSpPr>
            <p:cNvPr id="102408" name="Text Box 8"/>
            <p:cNvSpPr txBox="1">
              <a:spLocks noChangeArrowheads="1"/>
            </p:cNvSpPr>
            <p:nvPr/>
          </p:nvSpPr>
          <p:spPr bwMode="auto">
            <a:xfrm>
              <a:off x="2521" y="1341"/>
              <a:ext cx="633" cy="243"/>
            </a:xfrm>
            <a:prstGeom prst="rect">
              <a:avLst/>
            </a:prstGeom>
            <a:noFill/>
            <a:ln w="9525">
              <a:noFill/>
              <a:miter lim="800000"/>
              <a:headEnd/>
              <a:tailEnd/>
            </a:ln>
          </p:spPr>
          <p:txBody>
            <a:bodyPr/>
            <a:lstStyle/>
            <a:p>
              <a:pPr algn="ctr"/>
              <a:r>
                <a:rPr lang="zh-TW" altLang="en-US" sz="1600"/>
                <a:t>暴露途徑</a:t>
              </a:r>
              <a:endParaRPr lang="zh-TW" altLang="en-US" sz="1600">
                <a:latin typeface="Verdana" pitchFamily="34" charset="0"/>
              </a:endParaRPr>
            </a:p>
          </p:txBody>
        </p:sp>
        <p:sp>
          <p:nvSpPr>
            <p:cNvPr id="102409" name="Text Box 9"/>
            <p:cNvSpPr txBox="1">
              <a:spLocks noChangeArrowheads="1"/>
            </p:cNvSpPr>
            <p:nvPr/>
          </p:nvSpPr>
          <p:spPr bwMode="auto">
            <a:xfrm>
              <a:off x="2521" y="1918"/>
              <a:ext cx="633" cy="243"/>
            </a:xfrm>
            <a:prstGeom prst="rect">
              <a:avLst/>
            </a:prstGeom>
            <a:noFill/>
            <a:ln w="9525">
              <a:noFill/>
              <a:miter lim="800000"/>
              <a:headEnd/>
              <a:tailEnd/>
            </a:ln>
          </p:spPr>
          <p:txBody>
            <a:bodyPr/>
            <a:lstStyle/>
            <a:p>
              <a:pPr algn="ctr"/>
              <a:r>
                <a:rPr lang="zh-TW" altLang="en-US" sz="1600"/>
                <a:t>潛在劑量</a:t>
              </a:r>
              <a:endParaRPr lang="zh-TW" altLang="en-US" sz="1600">
                <a:latin typeface="Verdana" pitchFamily="34" charset="0"/>
              </a:endParaRPr>
            </a:p>
          </p:txBody>
        </p:sp>
        <p:sp>
          <p:nvSpPr>
            <p:cNvPr id="102410" name="Text Box 10"/>
            <p:cNvSpPr txBox="1">
              <a:spLocks noChangeArrowheads="1"/>
            </p:cNvSpPr>
            <p:nvPr/>
          </p:nvSpPr>
          <p:spPr bwMode="auto">
            <a:xfrm>
              <a:off x="2521" y="2161"/>
              <a:ext cx="633" cy="243"/>
            </a:xfrm>
            <a:prstGeom prst="rect">
              <a:avLst/>
            </a:prstGeom>
            <a:noFill/>
            <a:ln w="9525">
              <a:noFill/>
              <a:miter lim="800000"/>
              <a:headEnd/>
              <a:tailEnd/>
            </a:ln>
          </p:spPr>
          <p:txBody>
            <a:bodyPr/>
            <a:lstStyle/>
            <a:p>
              <a:pPr algn="ctr"/>
              <a:r>
                <a:rPr lang="zh-TW" altLang="en-US" sz="1600"/>
                <a:t>應用劑量</a:t>
              </a:r>
              <a:endParaRPr lang="zh-TW" altLang="en-US" sz="1600">
                <a:latin typeface="Verdana" pitchFamily="34" charset="0"/>
              </a:endParaRPr>
            </a:p>
          </p:txBody>
        </p:sp>
        <p:sp>
          <p:nvSpPr>
            <p:cNvPr id="102411" name="Text Box 11"/>
            <p:cNvSpPr txBox="1">
              <a:spLocks noChangeArrowheads="1"/>
            </p:cNvSpPr>
            <p:nvPr/>
          </p:nvSpPr>
          <p:spPr bwMode="auto">
            <a:xfrm>
              <a:off x="2521" y="2404"/>
              <a:ext cx="633" cy="243"/>
            </a:xfrm>
            <a:prstGeom prst="rect">
              <a:avLst/>
            </a:prstGeom>
            <a:noFill/>
            <a:ln w="9525">
              <a:noFill/>
              <a:miter lim="800000"/>
              <a:headEnd/>
              <a:tailEnd/>
            </a:ln>
          </p:spPr>
          <p:txBody>
            <a:bodyPr/>
            <a:lstStyle/>
            <a:p>
              <a:pPr algn="ctr"/>
              <a:r>
                <a:rPr lang="zh-TW" altLang="en-US" sz="1600"/>
                <a:t>內在劑量</a:t>
              </a:r>
              <a:endParaRPr lang="zh-TW" altLang="en-US" sz="1600">
                <a:latin typeface="Verdana" pitchFamily="34" charset="0"/>
              </a:endParaRPr>
            </a:p>
          </p:txBody>
        </p:sp>
        <p:sp>
          <p:nvSpPr>
            <p:cNvPr id="102412" name="Text Box 12"/>
            <p:cNvSpPr txBox="1">
              <a:spLocks noChangeArrowheads="1"/>
            </p:cNvSpPr>
            <p:nvPr/>
          </p:nvSpPr>
          <p:spPr bwMode="auto">
            <a:xfrm>
              <a:off x="2521" y="2647"/>
              <a:ext cx="633" cy="243"/>
            </a:xfrm>
            <a:prstGeom prst="rect">
              <a:avLst/>
            </a:prstGeom>
            <a:noFill/>
            <a:ln w="9525">
              <a:noFill/>
              <a:miter lim="800000"/>
              <a:headEnd/>
              <a:tailEnd/>
            </a:ln>
          </p:spPr>
          <p:txBody>
            <a:bodyPr/>
            <a:lstStyle/>
            <a:p>
              <a:pPr algn="ctr"/>
              <a:r>
                <a:rPr lang="zh-TW" altLang="en-US" sz="1600"/>
                <a:t>遞送劑量</a:t>
              </a:r>
              <a:endParaRPr lang="zh-TW" altLang="en-US" sz="1600">
                <a:latin typeface="Verdana" pitchFamily="34" charset="0"/>
              </a:endParaRPr>
            </a:p>
          </p:txBody>
        </p:sp>
        <p:sp>
          <p:nvSpPr>
            <p:cNvPr id="102413" name="Text Box 13"/>
            <p:cNvSpPr txBox="1">
              <a:spLocks noChangeArrowheads="1"/>
            </p:cNvSpPr>
            <p:nvPr/>
          </p:nvSpPr>
          <p:spPr bwMode="auto">
            <a:xfrm>
              <a:off x="2381" y="2890"/>
              <a:ext cx="913" cy="243"/>
            </a:xfrm>
            <a:prstGeom prst="rect">
              <a:avLst/>
            </a:prstGeom>
            <a:noFill/>
            <a:ln w="9525">
              <a:noFill/>
              <a:miter lim="800000"/>
              <a:headEnd/>
              <a:tailEnd/>
            </a:ln>
          </p:spPr>
          <p:txBody>
            <a:bodyPr/>
            <a:lstStyle/>
            <a:p>
              <a:pPr algn="ctr"/>
              <a:r>
                <a:rPr lang="zh-TW" altLang="en-US" sz="1600"/>
                <a:t>生物有效劑量</a:t>
              </a:r>
              <a:endParaRPr lang="zh-TW" altLang="en-US" sz="1600">
                <a:latin typeface="Verdana" pitchFamily="34" charset="0"/>
              </a:endParaRPr>
            </a:p>
          </p:txBody>
        </p:sp>
        <p:sp>
          <p:nvSpPr>
            <p:cNvPr id="102414" name="Text Box 14"/>
            <p:cNvSpPr txBox="1">
              <a:spLocks noChangeArrowheads="1"/>
            </p:cNvSpPr>
            <p:nvPr/>
          </p:nvSpPr>
          <p:spPr bwMode="auto">
            <a:xfrm>
              <a:off x="2430" y="3133"/>
              <a:ext cx="814" cy="244"/>
            </a:xfrm>
            <a:prstGeom prst="rect">
              <a:avLst/>
            </a:prstGeom>
            <a:noFill/>
            <a:ln w="9525">
              <a:noFill/>
              <a:miter lim="800000"/>
              <a:headEnd/>
              <a:tailEnd/>
            </a:ln>
          </p:spPr>
          <p:txBody>
            <a:bodyPr/>
            <a:lstStyle/>
            <a:p>
              <a:pPr algn="ctr"/>
              <a:r>
                <a:rPr lang="zh-TW" altLang="en-US" sz="1600"/>
                <a:t>生物效應</a:t>
              </a:r>
              <a:endParaRPr lang="zh-TW" altLang="en-US" sz="1600">
                <a:latin typeface="Verdana" pitchFamily="34" charset="0"/>
              </a:endParaRPr>
            </a:p>
          </p:txBody>
        </p:sp>
        <p:sp>
          <p:nvSpPr>
            <p:cNvPr id="102415" name="Text Box 15"/>
            <p:cNvSpPr txBox="1">
              <a:spLocks noChangeArrowheads="1"/>
            </p:cNvSpPr>
            <p:nvPr/>
          </p:nvSpPr>
          <p:spPr bwMode="auto">
            <a:xfrm>
              <a:off x="2521" y="3377"/>
              <a:ext cx="633" cy="243"/>
            </a:xfrm>
            <a:prstGeom prst="rect">
              <a:avLst/>
            </a:prstGeom>
            <a:noFill/>
            <a:ln w="9525">
              <a:noFill/>
              <a:miter lim="800000"/>
              <a:headEnd/>
              <a:tailEnd/>
            </a:ln>
          </p:spPr>
          <p:txBody>
            <a:bodyPr/>
            <a:lstStyle/>
            <a:p>
              <a:pPr algn="ctr"/>
              <a:r>
                <a:rPr lang="zh-TW" altLang="en-US" sz="1600"/>
                <a:t>不良效應</a:t>
              </a:r>
              <a:endParaRPr lang="zh-TW" altLang="en-US" sz="1600">
                <a:latin typeface="Verdana" pitchFamily="34" charset="0"/>
              </a:endParaRPr>
            </a:p>
          </p:txBody>
        </p:sp>
        <p:sp>
          <p:nvSpPr>
            <p:cNvPr id="102416" name="Text Box 16"/>
            <p:cNvSpPr txBox="1">
              <a:spLocks noChangeArrowheads="1"/>
            </p:cNvSpPr>
            <p:nvPr/>
          </p:nvSpPr>
          <p:spPr bwMode="auto">
            <a:xfrm>
              <a:off x="2521" y="1631"/>
              <a:ext cx="633" cy="244"/>
            </a:xfrm>
            <a:prstGeom prst="rect">
              <a:avLst/>
            </a:prstGeom>
            <a:noFill/>
            <a:ln w="9525">
              <a:noFill/>
              <a:miter lim="800000"/>
              <a:headEnd/>
              <a:tailEnd/>
            </a:ln>
          </p:spPr>
          <p:txBody>
            <a:bodyPr/>
            <a:lstStyle/>
            <a:p>
              <a:pPr algn="ctr"/>
              <a:r>
                <a:rPr lang="zh-TW" altLang="en-US" sz="1600"/>
                <a:t>暴露濃度</a:t>
              </a:r>
              <a:endParaRPr lang="zh-TW" altLang="en-US" sz="1600">
                <a:latin typeface="Verdana" pitchFamily="34" charset="0"/>
              </a:endParaRPr>
            </a:p>
          </p:txBody>
        </p:sp>
        <p:sp>
          <p:nvSpPr>
            <p:cNvPr id="102417" name="Text Box 17"/>
            <p:cNvSpPr txBox="1">
              <a:spLocks noChangeArrowheads="1"/>
            </p:cNvSpPr>
            <p:nvPr/>
          </p:nvSpPr>
          <p:spPr bwMode="auto">
            <a:xfrm>
              <a:off x="1934" y="2242"/>
              <a:ext cx="542" cy="243"/>
            </a:xfrm>
            <a:prstGeom prst="rect">
              <a:avLst/>
            </a:prstGeom>
            <a:noFill/>
            <a:ln w="9525">
              <a:noFill/>
              <a:miter lim="800000"/>
              <a:headEnd/>
              <a:tailEnd/>
            </a:ln>
          </p:spPr>
          <p:txBody>
            <a:bodyPr/>
            <a:lstStyle/>
            <a:p>
              <a:r>
                <a:rPr lang="zh-TW" altLang="en-US" sz="1600"/>
                <a:t>攝取</a:t>
              </a:r>
              <a:endParaRPr lang="zh-TW" altLang="en-US" sz="1600">
                <a:latin typeface="Verdana" pitchFamily="34" charset="0"/>
              </a:endParaRPr>
            </a:p>
          </p:txBody>
        </p:sp>
        <p:sp>
          <p:nvSpPr>
            <p:cNvPr id="102418" name="Text Box 18"/>
            <p:cNvSpPr txBox="1">
              <a:spLocks noChangeArrowheads="1"/>
            </p:cNvSpPr>
            <p:nvPr/>
          </p:nvSpPr>
          <p:spPr bwMode="auto">
            <a:xfrm>
              <a:off x="1952" y="2031"/>
              <a:ext cx="542" cy="243"/>
            </a:xfrm>
            <a:prstGeom prst="rect">
              <a:avLst/>
            </a:prstGeom>
            <a:noFill/>
            <a:ln w="9525">
              <a:noFill/>
              <a:miter lim="800000"/>
              <a:headEnd/>
              <a:tailEnd/>
            </a:ln>
          </p:spPr>
          <p:txBody>
            <a:bodyPr/>
            <a:lstStyle/>
            <a:p>
              <a:r>
                <a:rPr lang="zh-TW" altLang="en-US" sz="1600"/>
                <a:t>攝入</a:t>
              </a:r>
              <a:endParaRPr lang="zh-TW" altLang="en-US" sz="1600">
                <a:latin typeface="Verdana" pitchFamily="34" charset="0"/>
              </a:endParaRPr>
            </a:p>
          </p:txBody>
        </p:sp>
        <p:sp>
          <p:nvSpPr>
            <p:cNvPr id="102419" name="Text Box 19"/>
            <p:cNvSpPr txBox="1">
              <a:spLocks noChangeArrowheads="1"/>
            </p:cNvSpPr>
            <p:nvPr/>
          </p:nvSpPr>
          <p:spPr bwMode="auto">
            <a:xfrm>
              <a:off x="3244" y="1395"/>
              <a:ext cx="1976" cy="568"/>
            </a:xfrm>
            <a:prstGeom prst="rect">
              <a:avLst/>
            </a:prstGeom>
            <a:noFill/>
            <a:ln w="9525">
              <a:noFill/>
              <a:miter lim="800000"/>
              <a:headEnd/>
              <a:tailEnd/>
            </a:ln>
          </p:spPr>
          <p:txBody>
            <a:bodyPr/>
            <a:lstStyle/>
            <a:p>
              <a:r>
                <a:rPr lang="zh-TW" altLang="en-US" sz="1600">
                  <a:latin typeface="新細明體" charset="-120"/>
                </a:rPr>
                <a:t>媒介濃度：</a:t>
              </a:r>
            </a:p>
            <a:p>
              <a:r>
                <a:rPr lang="zh-TW" altLang="en-US" sz="1600">
                  <a:latin typeface="新細明體" charset="-120"/>
                </a:rPr>
                <a:t>塵土、土壤、食物、水、空氣、消費</a:t>
              </a:r>
              <a:r>
                <a:rPr lang="zh-TW" altLang="en-US" sz="1600"/>
                <a:t>產品</a:t>
              </a:r>
              <a:endParaRPr lang="zh-TW" altLang="en-US" sz="1600">
                <a:latin typeface="Verdana" pitchFamily="34" charset="0"/>
              </a:endParaRPr>
            </a:p>
          </p:txBody>
        </p:sp>
        <p:sp>
          <p:nvSpPr>
            <p:cNvPr id="102420" name="AutoShape 20"/>
            <p:cNvSpPr>
              <a:spLocks/>
            </p:cNvSpPr>
            <p:nvPr/>
          </p:nvSpPr>
          <p:spPr bwMode="auto">
            <a:xfrm>
              <a:off x="1776" y="1229"/>
              <a:ext cx="181" cy="482"/>
            </a:xfrm>
            <a:prstGeom prst="rightBrace">
              <a:avLst>
                <a:gd name="adj1" fmla="val 22192"/>
                <a:gd name="adj2" fmla="val 50000"/>
              </a:avLst>
            </a:prstGeom>
            <a:noFill/>
            <a:ln w="9525">
              <a:solidFill>
                <a:srgbClr val="000000"/>
              </a:solidFill>
              <a:round/>
              <a:headEnd/>
              <a:tailEnd/>
            </a:ln>
          </p:spPr>
          <p:txBody>
            <a:bodyPr/>
            <a:lstStyle/>
            <a:p>
              <a:endParaRPr lang="zh-TW" altLang="en-US"/>
            </a:p>
          </p:txBody>
        </p:sp>
        <p:sp>
          <p:nvSpPr>
            <p:cNvPr id="102421" name="AutoShape 21"/>
            <p:cNvSpPr>
              <a:spLocks/>
            </p:cNvSpPr>
            <p:nvPr/>
          </p:nvSpPr>
          <p:spPr bwMode="auto">
            <a:xfrm>
              <a:off x="3155" y="1426"/>
              <a:ext cx="119" cy="463"/>
            </a:xfrm>
            <a:prstGeom prst="leftBrace">
              <a:avLst>
                <a:gd name="adj1" fmla="val 73798"/>
                <a:gd name="adj2" fmla="val 52917"/>
              </a:avLst>
            </a:prstGeom>
            <a:noFill/>
            <a:ln w="9525">
              <a:solidFill>
                <a:srgbClr val="000000"/>
              </a:solidFill>
              <a:round/>
              <a:headEnd/>
              <a:tailEnd/>
            </a:ln>
          </p:spPr>
          <p:txBody>
            <a:bodyPr/>
            <a:lstStyle/>
            <a:p>
              <a:endParaRPr lang="zh-TW" altLang="en-US"/>
            </a:p>
          </p:txBody>
        </p:sp>
        <p:sp>
          <p:nvSpPr>
            <p:cNvPr id="102422" name="Freeform 22"/>
            <p:cNvSpPr>
              <a:spLocks/>
            </p:cNvSpPr>
            <p:nvPr/>
          </p:nvSpPr>
          <p:spPr bwMode="auto">
            <a:xfrm>
              <a:off x="1940" y="1466"/>
              <a:ext cx="836" cy="145"/>
            </a:xfrm>
            <a:custGeom>
              <a:avLst/>
              <a:gdLst/>
              <a:ahLst/>
              <a:cxnLst>
                <a:cxn ang="0">
                  <a:pos x="0" y="0"/>
                </a:cxn>
                <a:cxn ang="0">
                  <a:pos x="615" y="225"/>
                </a:cxn>
                <a:cxn ang="0">
                  <a:pos x="885" y="645"/>
                </a:cxn>
                <a:cxn ang="0">
                  <a:pos x="1245" y="720"/>
                </a:cxn>
              </a:cxnLst>
              <a:rect l="0" t="0" r="r" b="b"/>
              <a:pathLst>
                <a:path w="1245" h="727">
                  <a:moveTo>
                    <a:pt x="0" y="0"/>
                  </a:moveTo>
                  <a:cubicBezTo>
                    <a:pt x="102" y="37"/>
                    <a:pt x="467" y="117"/>
                    <a:pt x="615" y="225"/>
                  </a:cubicBezTo>
                  <a:cubicBezTo>
                    <a:pt x="763" y="333"/>
                    <a:pt x="780" y="563"/>
                    <a:pt x="885" y="645"/>
                  </a:cubicBezTo>
                  <a:cubicBezTo>
                    <a:pt x="990" y="727"/>
                    <a:pt x="1167" y="701"/>
                    <a:pt x="1245" y="720"/>
                  </a:cubicBezTo>
                </a:path>
              </a:pathLst>
            </a:custGeom>
            <a:noFill/>
            <a:ln w="9525">
              <a:solidFill>
                <a:srgbClr val="000000"/>
              </a:solidFill>
              <a:round/>
              <a:headEnd type="none" w="med" len="med"/>
              <a:tailEnd type="triangle" w="med" len="med"/>
            </a:ln>
          </p:spPr>
          <p:txBody>
            <a:bodyPr/>
            <a:lstStyle/>
            <a:p>
              <a:endParaRPr lang="zh-TW" altLang="en-US"/>
            </a:p>
          </p:txBody>
        </p:sp>
        <p:sp>
          <p:nvSpPr>
            <p:cNvPr id="102423" name="Freeform 23"/>
            <p:cNvSpPr>
              <a:spLocks/>
            </p:cNvSpPr>
            <p:nvPr/>
          </p:nvSpPr>
          <p:spPr bwMode="auto">
            <a:xfrm flipV="1">
              <a:off x="2303" y="2110"/>
              <a:ext cx="445" cy="45"/>
            </a:xfrm>
            <a:custGeom>
              <a:avLst/>
              <a:gdLst/>
              <a:ahLst/>
              <a:cxnLst>
                <a:cxn ang="0">
                  <a:pos x="0" y="0"/>
                </a:cxn>
                <a:cxn ang="0">
                  <a:pos x="885" y="0"/>
                </a:cxn>
              </a:cxnLst>
              <a:rect l="0" t="0" r="r" b="b"/>
              <a:pathLst>
                <a:path w="885" h="1">
                  <a:moveTo>
                    <a:pt x="0" y="0"/>
                  </a:moveTo>
                  <a:lnTo>
                    <a:pt x="885" y="0"/>
                  </a:lnTo>
                </a:path>
              </a:pathLst>
            </a:custGeom>
            <a:noFill/>
            <a:ln w="9525">
              <a:solidFill>
                <a:srgbClr val="000000"/>
              </a:solidFill>
              <a:round/>
              <a:headEnd/>
              <a:tailEnd type="triangle" w="sm" len="lg"/>
            </a:ln>
          </p:spPr>
          <p:txBody>
            <a:bodyPr/>
            <a:lstStyle/>
            <a:p>
              <a:endParaRPr lang="zh-TW" altLang="en-US"/>
            </a:p>
          </p:txBody>
        </p:sp>
        <p:sp>
          <p:nvSpPr>
            <p:cNvPr id="102424" name="Freeform 24"/>
            <p:cNvSpPr>
              <a:spLocks/>
            </p:cNvSpPr>
            <p:nvPr/>
          </p:nvSpPr>
          <p:spPr bwMode="auto">
            <a:xfrm>
              <a:off x="2270" y="2377"/>
              <a:ext cx="430" cy="0"/>
            </a:xfrm>
            <a:custGeom>
              <a:avLst/>
              <a:gdLst/>
              <a:ahLst/>
              <a:cxnLst>
                <a:cxn ang="0">
                  <a:pos x="0" y="0"/>
                </a:cxn>
                <a:cxn ang="0">
                  <a:pos x="855" y="0"/>
                </a:cxn>
              </a:cxnLst>
              <a:rect l="0" t="0" r="r" b="b"/>
              <a:pathLst>
                <a:path w="855" h="1">
                  <a:moveTo>
                    <a:pt x="0" y="0"/>
                  </a:moveTo>
                  <a:lnTo>
                    <a:pt x="855" y="0"/>
                  </a:lnTo>
                </a:path>
              </a:pathLst>
            </a:custGeom>
            <a:noFill/>
            <a:ln w="9525">
              <a:solidFill>
                <a:srgbClr val="000000"/>
              </a:solidFill>
              <a:round/>
              <a:headEnd/>
              <a:tailEnd type="triangle" w="sm" len="lg"/>
            </a:ln>
          </p:spPr>
          <p:txBody>
            <a:bodyPr/>
            <a:lstStyle/>
            <a:p>
              <a:endParaRPr lang="zh-TW" altLang="en-US"/>
            </a:p>
          </p:txBody>
        </p:sp>
        <p:sp>
          <p:nvSpPr>
            <p:cNvPr id="102425" name="Line 25"/>
            <p:cNvSpPr>
              <a:spLocks noChangeShapeType="1"/>
            </p:cNvSpPr>
            <p:nvPr/>
          </p:nvSpPr>
          <p:spPr bwMode="auto">
            <a:xfrm>
              <a:off x="2825" y="1531"/>
              <a:ext cx="0" cy="163"/>
            </a:xfrm>
            <a:prstGeom prst="line">
              <a:avLst/>
            </a:prstGeom>
            <a:noFill/>
            <a:ln w="19050">
              <a:solidFill>
                <a:srgbClr val="000000"/>
              </a:solidFill>
              <a:round/>
              <a:headEnd/>
              <a:tailEnd type="triangle" w="sm" len="med"/>
            </a:ln>
          </p:spPr>
          <p:txBody>
            <a:bodyPr/>
            <a:lstStyle/>
            <a:p>
              <a:endParaRPr lang="zh-TW" altLang="en-US"/>
            </a:p>
          </p:txBody>
        </p:sp>
        <p:sp>
          <p:nvSpPr>
            <p:cNvPr id="102426" name="Line 26"/>
            <p:cNvSpPr>
              <a:spLocks noChangeShapeType="1"/>
            </p:cNvSpPr>
            <p:nvPr/>
          </p:nvSpPr>
          <p:spPr bwMode="auto">
            <a:xfrm>
              <a:off x="2828" y="1797"/>
              <a:ext cx="0" cy="162"/>
            </a:xfrm>
            <a:prstGeom prst="line">
              <a:avLst/>
            </a:prstGeom>
            <a:noFill/>
            <a:ln w="19050">
              <a:solidFill>
                <a:srgbClr val="000000"/>
              </a:solidFill>
              <a:round/>
              <a:headEnd/>
              <a:tailEnd type="triangle" w="sm" len="med"/>
            </a:ln>
          </p:spPr>
          <p:txBody>
            <a:bodyPr/>
            <a:lstStyle/>
            <a:p>
              <a:endParaRPr lang="zh-TW" altLang="en-US"/>
            </a:p>
          </p:txBody>
        </p:sp>
        <p:sp>
          <p:nvSpPr>
            <p:cNvPr id="102427" name="Line 27"/>
            <p:cNvSpPr>
              <a:spLocks noChangeShapeType="1"/>
            </p:cNvSpPr>
            <p:nvPr/>
          </p:nvSpPr>
          <p:spPr bwMode="auto">
            <a:xfrm>
              <a:off x="2828" y="2323"/>
              <a:ext cx="0" cy="162"/>
            </a:xfrm>
            <a:prstGeom prst="line">
              <a:avLst/>
            </a:prstGeom>
            <a:noFill/>
            <a:ln w="19050">
              <a:solidFill>
                <a:srgbClr val="000000"/>
              </a:solidFill>
              <a:round/>
              <a:headEnd/>
              <a:tailEnd type="triangle" w="sm" len="med"/>
            </a:ln>
          </p:spPr>
          <p:txBody>
            <a:bodyPr/>
            <a:lstStyle/>
            <a:p>
              <a:endParaRPr lang="zh-TW" altLang="en-US"/>
            </a:p>
          </p:txBody>
        </p:sp>
        <p:sp>
          <p:nvSpPr>
            <p:cNvPr id="102428" name="Line 28"/>
            <p:cNvSpPr>
              <a:spLocks noChangeShapeType="1"/>
            </p:cNvSpPr>
            <p:nvPr/>
          </p:nvSpPr>
          <p:spPr bwMode="auto">
            <a:xfrm>
              <a:off x="2828" y="2566"/>
              <a:ext cx="0" cy="162"/>
            </a:xfrm>
            <a:prstGeom prst="line">
              <a:avLst/>
            </a:prstGeom>
            <a:noFill/>
            <a:ln w="19050">
              <a:solidFill>
                <a:srgbClr val="000000"/>
              </a:solidFill>
              <a:round/>
              <a:headEnd/>
              <a:tailEnd type="triangle" w="sm" len="med"/>
            </a:ln>
          </p:spPr>
          <p:txBody>
            <a:bodyPr/>
            <a:lstStyle/>
            <a:p>
              <a:endParaRPr lang="zh-TW" altLang="en-US"/>
            </a:p>
          </p:txBody>
        </p:sp>
        <p:sp>
          <p:nvSpPr>
            <p:cNvPr id="102429" name="Line 29"/>
            <p:cNvSpPr>
              <a:spLocks noChangeShapeType="1"/>
            </p:cNvSpPr>
            <p:nvPr/>
          </p:nvSpPr>
          <p:spPr bwMode="auto">
            <a:xfrm>
              <a:off x="2828" y="2809"/>
              <a:ext cx="0" cy="162"/>
            </a:xfrm>
            <a:prstGeom prst="line">
              <a:avLst/>
            </a:prstGeom>
            <a:noFill/>
            <a:ln w="19050">
              <a:solidFill>
                <a:srgbClr val="000000"/>
              </a:solidFill>
              <a:round/>
              <a:headEnd/>
              <a:tailEnd type="triangle" w="sm" len="med"/>
            </a:ln>
          </p:spPr>
          <p:txBody>
            <a:bodyPr/>
            <a:lstStyle/>
            <a:p>
              <a:endParaRPr lang="zh-TW" altLang="en-US"/>
            </a:p>
          </p:txBody>
        </p:sp>
        <p:sp>
          <p:nvSpPr>
            <p:cNvPr id="102430" name="Line 30"/>
            <p:cNvSpPr>
              <a:spLocks noChangeShapeType="1"/>
            </p:cNvSpPr>
            <p:nvPr/>
          </p:nvSpPr>
          <p:spPr bwMode="auto">
            <a:xfrm>
              <a:off x="2828" y="3052"/>
              <a:ext cx="0" cy="163"/>
            </a:xfrm>
            <a:prstGeom prst="line">
              <a:avLst/>
            </a:prstGeom>
            <a:noFill/>
            <a:ln w="9525">
              <a:solidFill>
                <a:srgbClr val="000000"/>
              </a:solidFill>
              <a:round/>
              <a:headEnd/>
              <a:tailEnd type="triangle" w="sm" len="med"/>
            </a:ln>
          </p:spPr>
          <p:txBody>
            <a:bodyPr/>
            <a:lstStyle/>
            <a:p>
              <a:endParaRPr lang="zh-TW" altLang="en-US"/>
            </a:p>
          </p:txBody>
        </p:sp>
        <p:sp>
          <p:nvSpPr>
            <p:cNvPr id="102431" name="Line 31"/>
            <p:cNvSpPr>
              <a:spLocks noChangeShapeType="1"/>
            </p:cNvSpPr>
            <p:nvPr/>
          </p:nvSpPr>
          <p:spPr bwMode="auto">
            <a:xfrm>
              <a:off x="2828" y="3296"/>
              <a:ext cx="0" cy="162"/>
            </a:xfrm>
            <a:prstGeom prst="line">
              <a:avLst/>
            </a:prstGeom>
            <a:noFill/>
            <a:ln w="9525">
              <a:solidFill>
                <a:srgbClr val="000000"/>
              </a:solidFill>
              <a:round/>
              <a:headEnd/>
              <a:tailEnd type="triangle" w="sm" len="med"/>
            </a:ln>
          </p:spPr>
          <p:txBody>
            <a:bodyPr/>
            <a:lstStyle/>
            <a:p>
              <a:endParaRPr lang="zh-TW" altLang="en-US"/>
            </a:p>
          </p:txBody>
        </p:sp>
        <p:sp>
          <p:nvSpPr>
            <p:cNvPr id="102432" name="Line 32"/>
            <p:cNvSpPr>
              <a:spLocks noChangeShapeType="1"/>
            </p:cNvSpPr>
            <p:nvPr/>
          </p:nvSpPr>
          <p:spPr bwMode="auto">
            <a:xfrm>
              <a:off x="2828" y="2080"/>
              <a:ext cx="0" cy="162"/>
            </a:xfrm>
            <a:prstGeom prst="line">
              <a:avLst/>
            </a:prstGeom>
            <a:noFill/>
            <a:ln w="19050">
              <a:solidFill>
                <a:srgbClr val="000000"/>
              </a:solidFill>
              <a:round/>
              <a:headEnd/>
              <a:tailEnd type="triangle" w="sm" len="med"/>
            </a:ln>
          </p:spPr>
          <p:txBody>
            <a:bodyPr/>
            <a:lstStyle/>
            <a:p>
              <a:endParaRPr lang="zh-TW" altLang="en-US"/>
            </a:p>
          </p:txBody>
        </p:sp>
        <p:sp>
          <p:nvSpPr>
            <p:cNvPr id="102433" name="Line 33"/>
            <p:cNvSpPr>
              <a:spLocks noChangeShapeType="1"/>
            </p:cNvSpPr>
            <p:nvPr/>
          </p:nvSpPr>
          <p:spPr bwMode="auto">
            <a:xfrm>
              <a:off x="2817" y="1213"/>
              <a:ext cx="0" cy="162"/>
            </a:xfrm>
            <a:prstGeom prst="line">
              <a:avLst/>
            </a:prstGeom>
            <a:noFill/>
            <a:ln w="19050">
              <a:solidFill>
                <a:srgbClr val="000000"/>
              </a:solidFill>
              <a:round/>
              <a:headEnd/>
              <a:tailEnd type="triangle" w="sm" len="med"/>
            </a:ln>
          </p:spPr>
          <p:txBody>
            <a:bodyPr/>
            <a:lstStyle/>
            <a:p>
              <a:endParaRPr lang="zh-TW" altLang="en-US"/>
            </a:p>
          </p:txBody>
        </p:sp>
        <p:sp>
          <p:nvSpPr>
            <p:cNvPr id="102434" name="Text Box 34"/>
            <p:cNvSpPr txBox="1">
              <a:spLocks noChangeArrowheads="1"/>
            </p:cNvSpPr>
            <p:nvPr/>
          </p:nvSpPr>
          <p:spPr bwMode="auto">
            <a:xfrm>
              <a:off x="3290" y="1190"/>
              <a:ext cx="633" cy="243"/>
            </a:xfrm>
            <a:prstGeom prst="rect">
              <a:avLst/>
            </a:prstGeom>
            <a:noFill/>
            <a:ln w="9525">
              <a:noFill/>
              <a:miter lim="800000"/>
              <a:headEnd/>
              <a:tailEnd/>
            </a:ln>
          </p:spPr>
          <p:txBody>
            <a:bodyPr/>
            <a:lstStyle/>
            <a:p>
              <a:pPr algn="ctr"/>
              <a:r>
                <a:rPr lang="zh-TW" altLang="en-US" sz="1600"/>
                <a:t>環境</a:t>
              </a:r>
              <a:endParaRPr lang="zh-TW" altLang="en-US" sz="1600">
                <a:latin typeface="Verdana" pitchFamily="34" charset="0"/>
              </a:endParaRPr>
            </a:p>
          </p:txBody>
        </p:sp>
        <p:sp>
          <p:nvSpPr>
            <p:cNvPr id="102435" name="Text Box 35"/>
            <p:cNvSpPr txBox="1">
              <a:spLocks noChangeArrowheads="1"/>
            </p:cNvSpPr>
            <p:nvPr/>
          </p:nvSpPr>
          <p:spPr bwMode="auto">
            <a:xfrm>
              <a:off x="3335" y="2028"/>
              <a:ext cx="518" cy="243"/>
            </a:xfrm>
            <a:prstGeom prst="rect">
              <a:avLst/>
            </a:prstGeom>
            <a:noFill/>
            <a:ln w="9525">
              <a:noFill/>
              <a:miter lim="800000"/>
              <a:headEnd/>
              <a:tailEnd/>
            </a:ln>
          </p:spPr>
          <p:txBody>
            <a:bodyPr/>
            <a:lstStyle/>
            <a:p>
              <a:pPr algn="ctr"/>
              <a:r>
                <a:rPr lang="zh-TW" altLang="en-US" b="1">
                  <a:solidFill>
                    <a:srgbClr val="663300"/>
                  </a:solidFill>
                  <a:ea typeface="標楷體" pitchFamily="65" charset="-120"/>
                </a:rPr>
                <a:t>人體</a:t>
              </a:r>
              <a:endParaRPr lang="zh-TW" altLang="en-US" b="1">
                <a:solidFill>
                  <a:srgbClr val="663300"/>
                </a:solidFill>
                <a:latin typeface="Verdana" pitchFamily="34" charset="0"/>
                <a:ea typeface="標楷體" pitchFamily="65" charset="-120"/>
              </a:endParaRPr>
            </a:p>
          </p:txBody>
        </p:sp>
      </p:grpSp>
      <p:grpSp>
        <p:nvGrpSpPr>
          <p:cNvPr id="3" name="Group 36"/>
          <p:cNvGrpSpPr>
            <a:grpSpLocks/>
          </p:cNvGrpSpPr>
          <p:nvPr/>
        </p:nvGrpSpPr>
        <p:grpSpPr bwMode="auto">
          <a:xfrm>
            <a:off x="1347788" y="2967038"/>
            <a:ext cx="1038225" cy="3208337"/>
            <a:chOff x="849" y="1869"/>
            <a:chExt cx="654" cy="2021"/>
          </a:xfrm>
        </p:grpSpPr>
        <p:sp>
          <p:nvSpPr>
            <p:cNvPr id="102437" name="Text Box 37"/>
            <p:cNvSpPr txBox="1">
              <a:spLocks noChangeArrowheads="1"/>
            </p:cNvSpPr>
            <p:nvPr/>
          </p:nvSpPr>
          <p:spPr bwMode="auto">
            <a:xfrm>
              <a:off x="849" y="1869"/>
              <a:ext cx="654" cy="2021"/>
            </a:xfrm>
            <a:prstGeom prst="rect">
              <a:avLst/>
            </a:prstGeom>
            <a:noFill/>
            <a:ln w="9525">
              <a:noFill/>
              <a:miter lim="800000"/>
              <a:headEnd/>
              <a:tailEnd/>
            </a:ln>
          </p:spPr>
          <p:txBody>
            <a:bodyPr vert="eaVert" tIns="10800" bIns="10800">
              <a:spAutoFit/>
            </a:bodyPr>
            <a:lstStyle/>
            <a:p>
              <a:r>
                <a:rPr lang="zh-TW" altLang="en-US" sz="2800" b="1">
                  <a:solidFill>
                    <a:schemeClr val="folHlink"/>
                  </a:solidFill>
                  <a:latin typeface="Verdana" pitchFamily="34" charset="0"/>
                  <a:ea typeface="標楷體" pitchFamily="65" charset="-120"/>
                </a:rPr>
                <a:t>機制</a:t>
              </a:r>
              <a:r>
                <a:rPr lang="zh-TW" altLang="en-US" sz="2800" b="1">
                  <a:solidFill>
                    <a:schemeClr val="folHlink"/>
                  </a:solidFill>
                  <a:ea typeface="標楷體" pitchFamily="65" charset="-120"/>
                </a:rPr>
                <a:t>上的</a:t>
              </a:r>
              <a:r>
                <a:rPr lang="zh-TW" altLang="en-US" sz="2800" b="1">
                  <a:solidFill>
                    <a:schemeClr val="folHlink"/>
                  </a:solidFill>
                  <a:latin typeface="Verdana" pitchFamily="34" charset="0"/>
                  <a:ea typeface="標楷體" pitchFamily="65" charset="-120"/>
                </a:rPr>
                <a:t>關聯遞增</a:t>
              </a:r>
              <a:endParaRPr lang="zh-TW" altLang="en-US" sz="2800" b="1">
                <a:solidFill>
                  <a:schemeClr val="folHlink"/>
                </a:solidFill>
                <a:ea typeface="標楷體" pitchFamily="65" charset="-120"/>
              </a:endParaRPr>
            </a:p>
            <a:p>
              <a:r>
                <a:rPr kumimoji="0" lang="zh-TW" altLang="en-US" sz="2800" b="1">
                  <a:solidFill>
                    <a:schemeClr val="folHlink"/>
                  </a:solidFill>
                  <a:ea typeface="標楷體" pitchFamily="65" charset="-120"/>
                </a:rPr>
                <a:t>指標與</a:t>
              </a:r>
              <a:r>
                <a:rPr lang="zh-TW" altLang="en-US" sz="2800" b="1">
                  <a:solidFill>
                    <a:schemeClr val="folHlink"/>
                  </a:solidFill>
                  <a:ea typeface="標楷體" pitchFamily="65" charset="-120"/>
                </a:rPr>
                <a:t>健康效應發生</a:t>
              </a:r>
            </a:p>
          </p:txBody>
        </p:sp>
        <p:sp>
          <p:nvSpPr>
            <p:cNvPr id="102438" name="Line 38"/>
            <p:cNvSpPr>
              <a:spLocks noChangeShapeType="1"/>
            </p:cNvSpPr>
            <p:nvPr/>
          </p:nvSpPr>
          <p:spPr bwMode="auto">
            <a:xfrm>
              <a:off x="1489" y="1934"/>
              <a:ext cx="0" cy="1939"/>
            </a:xfrm>
            <a:prstGeom prst="line">
              <a:avLst/>
            </a:prstGeom>
            <a:noFill/>
            <a:ln w="38100">
              <a:solidFill>
                <a:srgbClr val="000000"/>
              </a:solidFill>
              <a:round/>
              <a:headEnd/>
              <a:tailEnd type="triangle" w="med" len="lg"/>
            </a:ln>
          </p:spPr>
          <p:txBody>
            <a:bodyPr/>
            <a:lstStyle/>
            <a:p>
              <a:endParaRPr lang="zh-TW" altLang="en-US"/>
            </a:p>
          </p:txBody>
        </p:sp>
      </p:grpSp>
      <p:sp>
        <p:nvSpPr>
          <p:cNvPr id="39" name="投影片編號版面配置區 38"/>
          <p:cNvSpPr>
            <a:spLocks noGrp="1"/>
          </p:cNvSpPr>
          <p:nvPr>
            <p:ph type="sldNum" sz="quarter" idx="11"/>
          </p:nvPr>
        </p:nvSpPr>
        <p:spPr/>
        <p:txBody>
          <a:bodyPr/>
          <a:lstStyle/>
          <a:p>
            <a:pPr>
              <a:defRPr/>
            </a:pPr>
            <a:fld id="{3AB412C4-39DC-4731-8DCF-8D6E6FCF203A}" type="slidenum">
              <a:rPr lang="en-US" altLang="zh-TW" smtClean="0"/>
              <a:pPr>
                <a:defRPr/>
              </a:pPr>
              <a:t>12</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生物偵測</a:t>
            </a:r>
          </a:p>
        </p:txBody>
      </p:sp>
      <p:sp>
        <p:nvSpPr>
          <p:cNvPr id="3" name="內容版面配置區 2"/>
          <p:cNvSpPr>
            <a:spLocks noGrp="1"/>
          </p:cNvSpPr>
          <p:nvPr>
            <p:ph idx="1"/>
          </p:nvPr>
        </p:nvSpPr>
        <p:spPr/>
        <p:txBody>
          <a:bodyPr/>
          <a:lstStyle/>
          <a:p>
            <a:r>
              <a:rPr lang="zh-TW" altLang="en-US" dirty="0"/>
              <a:t>生物偵測為測定或判斷作業環境因子或其代謝產物在組織、分泌物、排泄物、呼氣或以上組合物質中的含量。</a:t>
            </a:r>
            <a:endParaRPr lang="en-US" altLang="zh-TW" dirty="0"/>
          </a:p>
          <a:p>
            <a:endParaRPr lang="en-US" altLang="zh-TW" dirty="0"/>
          </a:p>
          <a:p>
            <a:r>
              <a:rPr lang="zh-TW" altLang="en-US" dirty="0"/>
              <a:t>與適當的參考標準比較，可以評估其暴露量或健康風險。</a:t>
            </a:r>
          </a:p>
        </p:txBody>
      </p:sp>
      <p:sp>
        <p:nvSpPr>
          <p:cNvPr id="4" name="投影片編號版面配置區 3"/>
          <p:cNvSpPr>
            <a:spLocks noGrp="1"/>
          </p:cNvSpPr>
          <p:nvPr>
            <p:ph type="sldNum" sz="quarter" idx="11"/>
          </p:nvPr>
        </p:nvSpPr>
        <p:spPr/>
        <p:txBody>
          <a:bodyPr/>
          <a:lstStyle/>
          <a:p>
            <a:pPr>
              <a:defRPr/>
            </a:pPr>
            <a:fld id="{3AB412C4-39DC-4731-8DCF-8D6E6FCF203A}" type="slidenum">
              <a:rPr lang="en-US" altLang="zh-TW" smtClean="0"/>
              <a:pPr>
                <a:defRPr/>
              </a:pPr>
              <a:t>13</a:t>
            </a:fld>
            <a:endParaRPr lang="en-US" altLang="zh-TW"/>
          </a:p>
        </p:txBody>
      </p:sp>
    </p:spTree>
    <p:extLst>
      <p:ext uri="{BB962C8B-B14F-4D97-AF65-F5344CB8AC3E}">
        <p14:creationId xmlns:p14="http://schemas.microsoft.com/office/powerpoint/2010/main" val="1372352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22114"/>
          </a:xfrm>
        </p:spPr>
        <p:txBody>
          <a:bodyPr/>
          <a:lstStyle/>
          <a:p>
            <a:r>
              <a:rPr lang="zh-TW" altLang="en-US" dirty="0"/>
              <a:t>生物指標之優缺點比較</a:t>
            </a:r>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1"/>
          </p:nvPr>
        </p:nvSpPr>
        <p:spPr/>
        <p:txBody>
          <a:bodyPr/>
          <a:lstStyle/>
          <a:p>
            <a:pPr>
              <a:defRPr/>
            </a:pPr>
            <a:fld id="{3AB412C4-39DC-4731-8DCF-8D6E6FCF203A}" type="slidenum">
              <a:rPr lang="en-US" altLang="zh-TW" smtClean="0"/>
              <a:pPr>
                <a:defRPr/>
              </a:pPr>
              <a:t>14</a:t>
            </a:fld>
            <a:endParaRPr lang="en-US" altLang="zh-TW"/>
          </a:p>
        </p:txBody>
      </p:sp>
      <p:pic>
        <p:nvPicPr>
          <p:cNvPr id="5" name="Picture 4" descr="bio-monitoring 3"/>
          <p:cNvPicPr>
            <a:picLocks noChangeAspect="1" noChangeArrowheads="1"/>
          </p:cNvPicPr>
          <p:nvPr/>
        </p:nvPicPr>
        <p:blipFill>
          <a:blip r:embed="rId2" cstate="print">
            <a:lum bright="-18000" contrast="30000"/>
            <a:extLst>
              <a:ext uri="{28A0092B-C50C-407E-A947-70E740481C1C}">
                <a14:useLocalDpi xmlns:a14="http://schemas.microsoft.com/office/drawing/2010/main" val="0"/>
              </a:ext>
            </a:extLst>
          </a:blip>
          <a:srcRect l="10732" t="18864" r="19508" b="36661"/>
          <a:stretch>
            <a:fillRect/>
          </a:stretch>
        </p:blipFill>
        <p:spPr bwMode="auto">
          <a:xfrm>
            <a:off x="1547664" y="1196752"/>
            <a:ext cx="6120160" cy="5515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017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ne 11"/>
          <p:cNvSpPr>
            <a:spLocks noChangeShapeType="1"/>
          </p:cNvSpPr>
          <p:nvPr/>
        </p:nvSpPr>
        <p:spPr bwMode="auto">
          <a:xfrm>
            <a:off x="6003925" y="2848818"/>
            <a:ext cx="901700" cy="1247775"/>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TW" altLang="en-US"/>
          </a:p>
        </p:txBody>
      </p:sp>
      <p:sp>
        <p:nvSpPr>
          <p:cNvPr id="12" name="Line 10"/>
          <p:cNvSpPr>
            <a:spLocks noChangeShapeType="1"/>
          </p:cNvSpPr>
          <p:nvPr/>
        </p:nvSpPr>
        <p:spPr bwMode="auto">
          <a:xfrm flipH="1">
            <a:off x="2055813" y="2848818"/>
            <a:ext cx="692150" cy="1325562"/>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TW" altLang="en-US"/>
          </a:p>
        </p:txBody>
      </p:sp>
      <p:sp>
        <p:nvSpPr>
          <p:cNvPr id="2" name="標題 1"/>
          <p:cNvSpPr>
            <a:spLocks noGrp="1"/>
          </p:cNvSpPr>
          <p:nvPr>
            <p:ph type="title"/>
          </p:nvPr>
        </p:nvSpPr>
        <p:spPr>
          <a:xfrm>
            <a:off x="457200" y="274638"/>
            <a:ext cx="8229600" cy="850106"/>
          </a:xfrm>
        </p:spPr>
        <p:txBody>
          <a:bodyPr/>
          <a:lstStyle/>
          <a:p>
            <a:r>
              <a:rPr lang="zh-TW" altLang="en-US" dirty="0"/>
              <a:t>外在暴露、內在劑量與健康效應</a:t>
            </a:r>
          </a:p>
        </p:txBody>
      </p:sp>
      <p:sp>
        <p:nvSpPr>
          <p:cNvPr id="3" name="內容版面配置區 2"/>
          <p:cNvSpPr>
            <a:spLocks noGrp="1"/>
          </p:cNvSpPr>
          <p:nvPr>
            <p:ph idx="1"/>
          </p:nvPr>
        </p:nvSpPr>
        <p:spPr>
          <a:xfrm>
            <a:off x="457200" y="2047130"/>
            <a:ext cx="8229600" cy="4525963"/>
          </a:xfrm>
        </p:spPr>
        <p:txBody>
          <a:bodyPr/>
          <a:lstStyle/>
          <a:p>
            <a:endParaRPr lang="zh-TW" altLang="en-US" dirty="0"/>
          </a:p>
        </p:txBody>
      </p:sp>
      <p:sp>
        <p:nvSpPr>
          <p:cNvPr id="4" name="投影片編號版面配置區 3"/>
          <p:cNvSpPr>
            <a:spLocks noGrp="1"/>
          </p:cNvSpPr>
          <p:nvPr>
            <p:ph type="sldNum" sz="quarter" idx="11"/>
          </p:nvPr>
        </p:nvSpPr>
        <p:spPr/>
        <p:txBody>
          <a:bodyPr/>
          <a:lstStyle/>
          <a:p>
            <a:pPr>
              <a:defRPr/>
            </a:pPr>
            <a:fld id="{3AB412C4-39DC-4731-8DCF-8D6E6FCF203A}" type="slidenum">
              <a:rPr lang="en-US" altLang="zh-TW" smtClean="0"/>
              <a:pPr>
                <a:defRPr/>
              </a:pPr>
              <a:t>15</a:t>
            </a:fld>
            <a:endParaRPr lang="en-US" altLang="zh-TW"/>
          </a:p>
        </p:txBody>
      </p:sp>
      <p:sp>
        <p:nvSpPr>
          <p:cNvPr id="5" name="Text Box 3"/>
          <p:cNvSpPr txBox="1">
            <a:spLocks noChangeArrowheads="1"/>
          </p:cNvSpPr>
          <p:nvPr/>
        </p:nvSpPr>
        <p:spPr bwMode="auto">
          <a:xfrm>
            <a:off x="2603947" y="2320424"/>
            <a:ext cx="3552229" cy="892552"/>
          </a:xfrm>
          <a:prstGeom prst="rect">
            <a:avLst/>
          </a:prstGeom>
          <a:solidFill>
            <a:srgbClr val="0000FF"/>
          </a:solidFill>
          <a:ln w="25400">
            <a:solidFill>
              <a:schemeClr val="tx1"/>
            </a:solidFill>
            <a:miter lim="800000"/>
            <a:headEnd/>
            <a:tailEnd/>
          </a:ln>
          <a:effectLst>
            <a:outerShdw dist="107763" dir="2700000" algn="ctr" rotWithShape="0">
              <a:schemeClr val="bg2"/>
            </a:outerShdw>
          </a:effectLst>
        </p:spPr>
        <p:txBody>
          <a:bodyPr wrap="square">
            <a:spAutoFit/>
          </a:bodyPr>
          <a:lstStyle/>
          <a:p>
            <a:pPr algn="ctr" eaLnBrk="0" hangingPunct="0">
              <a:spcBef>
                <a:spcPts val="0"/>
              </a:spcBef>
            </a:pPr>
            <a:r>
              <a:rPr kumimoji="0" lang="zh-TW" altLang="en-US" sz="2400" b="1" dirty="0">
                <a:solidFill>
                  <a:srgbClr val="FFFF00"/>
                </a:solidFill>
              </a:rPr>
              <a:t>外在暴露</a:t>
            </a:r>
            <a:endParaRPr kumimoji="0" lang="en-US" altLang="zh-TW" sz="2400" b="1" dirty="0">
              <a:solidFill>
                <a:srgbClr val="FFFF00"/>
              </a:solidFill>
            </a:endParaRPr>
          </a:p>
          <a:p>
            <a:pPr algn="ctr" eaLnBrk="0" hangingPunct="0">
              <a:spcBef>
                <a:spcPts val="0"/>
              </a:spcBef>
            </a:pPr>
            <a:r>
              <a:rPr kumimoji="0" lang="zh-TW" altLang="en-US" sz="2400" b="1" dirty="0">
                <a:solidFill>
                  <a:srgbClr val="FFFF00"/>
                </a:solidFill>
              </a:rPr>
              <a:t>（</a:t>
            </a:r>
            <a:r>
              <a:rPr kumimoji="0" lang="en-US" altLang="zh-TW" sz="2400" b="1" dirty="0">
                <a:solidFill>
                  <a:srgbClr val="FFFF00"/>
                </a:solidFill>
                <a:latin typeface="Times New Roman" pitchFamily="18" charset="0"/>
                <a:cs typeface="Times New Roman" pitchFamily="18" charset="0"/>
              </a:rPr>
              <a:t>External  Exposure</a:t>
            </a:r>
            <a:r>
              <a:rPr kumimoji="0" lang="zh-TW" altLang="en-US" sz="2800" b="1" dirty="0">
                <a:solidFill>
                  <a:srgbClr val="FFFF00"/>
                </a:solidFill>
              </a:rPr>
              <a:t>）</a:t>
            </a:r>
            <a:endParaRPr kumimoji="0" lang="en-US" altLang="zh-TW" sz="2800" b="1" dirty="0">
              <a:solidFill>
                <a:srgbClr val="FFFF00"/>
              </a:solidFill>
            </a:endParaRPr>
          </a:p>
        </p:txBody>
      </p:sp>
      <p:sp>
        <p:nvSpPr>
          <p:cNvPr id="6" name="Text Box 4"/>
          <p:cNvSpPr txBox="1">
            <a:spLocks noChangeArrowheads="1"/>
          </p:cNvSpPr>
          <p:nvPr/>
        </p:nvSpPr>
        <p:spPr bwMode="auto">
          <a:xfrm>
            <a:off x="5311775" y="4252168"/>
            <a:ext cx="3255963" cy="830997"/>
          </a:xfrm>
          <a:prstGeom prst="rect">
            <a:avLst/>
          </a:prstGeom>
          <a:solidFill>
            <a:srgbClr val="0000FF"/>
          </a:solidFill>
          <a:ln w="25400">
            <a:solidFill>
              <a:schemeClr val="tx1"/>
            </a:solidFill>
            <a:miter lim="800000"/>
            <a:headEnd/>
            <a:tailEnd/>
          </a:ln>
          <a:effectLst>
            <a:outerShdw dist="107763" dir="2700000" algn="ctr" rotWithShape="0">
              <a:schemeClr val="bg2"/>
            </a:outerShdw>
          </a:effectLst>
        </p:spPr>
        <p:txBody>
          <a:bodyPr>
            <a:spAutoFit/>
          </a:bodyPr>
          <a:lstStyle/>
          <a:p>
            <a:pPr algn="ctr" eaLnBrk="0" hangingPunct="0">
              <a:spcBef>
                <a:spcPts val="0"/>
              </a:spcBef>
            </a:pPr>
            <a:r>
              <a:rPr kumimoji="0" lang="zh-TW" altLang="en-US" sz="2400" b="1" dirty="0">
                <a:solidFill>
                  <a:srgbClr val="FFFF00"/>
                </a:solidFill>
              </a:rPr>
              <a:t>有害效應</a:t>
            </a:r>
            <a:endParaRPr kumimoji="0" lang="en-US" altLang="zh-TW" sz="2400" b="1" dirty="0">
              <a:solidFill>
                <a:srgbClr val="FFFF00"/>
              </a:solidFill>
            </a:endParaRPr>
          </a:p>
          <a:p>
            <a:pPr algn="ctr" eaLnBrk="0" hangingPunct="0">
              <a:spcBef>
                <a:spcPts val="0"/>
              </a:spcBef>
            </a:pPr>
            <a:r>
              <a:rPr kumimoji="0" lang="zh-TW" altLang="en-US" sz="2400" b="1" dirty="0">
                <a:solidFill>
                  <a:srgbClr val="FFFF00"/>
                </a:solidFill>
                <a:latin typeface="Times New Roman" pitchFamily="18" charset="0"/>
                <a:cs typeface="Times New Roman" pitchFamily="18" charset="0"/>
              </a:rPr>
              <a:t>（</a:t>
            </a:r>
            <a:r>
              <a:rPr kumimoji="0" lang="en-US" altLang="zh-TW" sz="2400" b="1">
                <a:solidFill>
                  <a:srgbClr val="FFFF00"/>
                </a:solidFill>
                <a:latin typeface="Times New Roman" pitchFamily="18" charset="0"/>
                <a:cs typeface="Times New Roman" pitchFamily="18" charset="0"/>
              </a:rPr>
              <a:t>Adverse  Effect</a:t>
            </a:r>
            <a:r>
              <a:rPr kumimoji="0" lang="zh-TW" altLang="en-US" sz="2400" b="1" dirty="0">
                <a:solidFill>
                  <a:srgbClr val="FFFF00"/>
                </a:solidFill>
                <a:latin typeface="Times New Roman" pitchFamily="18" charset="0"/>
                <a:cs typeface="Times New Roman" pitchFamily="18" charset="0"/>
              </a:rPr>
              <a:t>）</a:t>
            </a:r>
            <a:endParaRPr kumimoji="0" lang="en-US" altLang="zh-TW" sz="2400" b="1" dirty="0">
              <a:solidFill>
                <a:srgbClr val="FFFF00"/>
              </a:solidFill>
              <a:latin typeface="Times New Roman" pitchFamily="18" charset="0"/>
              <a:cs typeface="Times New Roman" pitchFamily="18" charset="0"/>
            </a:endParaRPr>
          </a:p>
        </p:txBody>
      </p:sp>
      <p:sp>
        <p:nvSpPr>
          <p:cNvPr id="7" name="Text Box 5"/>
          <p:cNvSpPr txBox="1">
            <a:spLocks noChangeArrowheads="1"/>
          </p:cNvSpPr>
          <p:nvPr/>
        </p:nvSpPr>
        <p:spPr bwMode="auto">
          <a:xfrm>
            <a:off x="531813" y="4252168"/>
            <a:ext cx="3255962" cy="830997"/>
          </a:xfrm>
          <a:prstGeom prst="rect">
            <a:avLst/>
          </a:prstGeom>
          <a:solidFill>
            <a:srgbClr val="0000FF"/>
          </a:solidFill>
          <a:ln w="25400">
            <a:solidFill>
              <a:schemeClr val="tx1"/>
            </a:solidFill>
            <a:miter lim="800000"/>
            <a:headEnd/>
            <a:tailEnd/>
          </a:ln>
          <a:effectLst>
            <a:outerShdw dist="107763" dir="2700000" algn="ctr" rotWithShape="0">
              <a:schemeClr val="bg2"/>
            </a:outerShdw>
          </a:effectLst>
        </p:spPr>
        <p:txBody>
          <a:bodyPr>
            <a:spAutoFit/>
          </a:bodyPr>
          <a:lstStyle/>
          <a:p>
            <a:pPr algn="ctr" eaLnBrk="0" hangingPunct="0">
              <a:spcBef>
                <a:spcPts val="0"/>
              </a:spcBef>
            </a:pPr>
            <a:r>
              <a:rPr kumimoji="0" lang="zh-TW" altLang="en-US" sz="2400" b="1" dirty="0">
                <a:solidFill>
                  <a:srgbClr val="FFFF00"/>
                </a:solidFill>
              </a:rPr>
              <a:t>內在劑量</a:t>
            </a:r>
            <a:endParaRPr kumimoji="0" lang="en-US" altLang="zh-TW" sz="2400" b="1" dirty="0">
              <a:solidFill>
                <a:srgbClr val="FFFF00"/>
              </a:solidFill>
            </a:endParaRPr>
          </a:p>
          <a:p>
            <a:pPr algn="ctr" eaLnBrk="0" hangingPunct="0">
              <a:spcBef>
                <a:spcPts val="0"/>
              </a:spcBef>
            </a:pPr>
            <a:r>
              <a:rPr kumimoji="0" lang="zh-TW" altLang="en-US" sz="2400" b="1" dirty="0">
                <a:solidFill>
                  <a:srgbClr val="FFFF00"/>
                </a:solidFill>
              </a:rPr>
              <a:t>（</a:t>
            </a:r>
            <a:r>
              <a:rPr kumimoji="0" lang="en-US" altLang="zh-TW" sz="2400" b="1" dirty="0">
                <a:solidFill>
                  <a:srgbClr val="FFFF00"/>
                </a:solidFill>
                <a:latin typeface="Times New Roman" pitchFamily="18" charset="0"/>
                <a:cs typeface="Times New Roman" pitchFamily="18" charset="0"/>
              </a:rPr>
              <a:t>Internal  Dose</a:t>
            </a:r>
            <a:r>
              <a:rPr kumimoji="0" lang="zh-TW" altLang="en-US" sz="2400" b="1" dirty="0">
                <a:solidFill>
                  <a:srgbClr val="FFFF00"/>
                </a:solidFill>
              </a:rPr>
              <a:t>）</a:t>
            </a:r>
            <a:endParaRPr kumimoji="0" lang="en-US" altLang="zh-TW" sz="2400" b="1" dirty="0">
              <a:solidFill>
                <a:srgbClr val="FFFF00"/>
              </a:solidFill>
              <a:latin typeface="Times New Roman" pitchFamily="18" charset="0"/>
              <a:cs typeface="Times New Roman" pitchFamily="18" charset="0"/>
            </a:endParaRPr>
          </a:p>
        </p:txBody>
      </p:sp>
      <p:sp>
        <p:nvSpPr>
          <p:cNvPr id="8" name="Text Box 6"/>
          <p:cNvSpPr txBox="1">
            <a:spLocks noChangeArrowheads="1"/>
          </p:cNvSpPr>
          <p:nvPr/>
        </p:nvSpPr>
        <p:spPr bwMode="auto">
          <a:xfrm>
            <a:off x="1115616" y="1268760"/>
            <a:ext cx="6552727" cy="769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p>
            <a:pPr algn="ctr" eaLnBrk="0" hangingPunct="0">
              <a:lnSpc>
                <a:spcPct val="50000"/>
              </a:lnSpc>
              <a:spcBef>
                <a:spcPct val="50000"/>
              </a:spcBef>
            </a:pPr>
            <a:r>
              <a:rPr kumimoji="0" lang="zh-TW" altLang="en-US" sz="2800" b="1" dirty="0"/>
              <a:t>環境監測</a:t>
            </a:r>
            <a:endParaRPr kumimoji="0" lang="en-US" altLang="zh-TW" sz="2800" b="1" dirty="0"/>
          </a:p>
          <a:p>
            <a:pPr algn="ctr" eaLnBrk="0" hangingPunct="0">
              <a:lnSpc>
                <a:spcPct val="50000"/>
              </a:lnSpc>
              <a:spcBef>
                <a:spcPct val="50000"/>
              </a:spcBef>
            </a:pPr>
            <a:r>
              <a:rPr kumimoji="0" lang="zh-TW" altLang="en-US" sz="2800" b="1" dirty="0"/>
              <a:t>（</a:t>
            </a:r>
            <a:r>
              <a:rPr kumimoji="0" lang="en-US" altLang="zh-TW" sz="2800" b="1" dirty="0">
                <a:latin typeface="Times New Roman" pitchFamily="18" charset="0"/>
                <a:cs typeface="Times New Roman" pitchFamily="18" charset="0"/>
              </a:rPr>
              <a:t>Environmental</a:t>
            </a:r>
            <a:r>
              <a:rPr kumimoji="0" lang="zh-TW" altLang="en-US" sz="2800" b="1" dirty="0">
                <a:latin typeface="Times New Roman" pitchFamily="18" charset="0"/>
                <a:cs typeface="Times New Roman" pitchFamily="18" charset="0"/>
              </a:rPr>
              <a:t> </a:t>
            </a:r>
            <a:r>
              <a:rPr kumimoji="0" lang="en-US" altLang="zh-TW" sz="2800" b="1" dirty="0">
                <a:latin typeface="Times New Roman" pitchFamily="18" charset="0"/>
                <a:cs typeface="Times New Roman" pitchFamily="18" charset="0"/>
              </a:rPr>
              <a:t>Monitoring</a:t>
            </a:r>
            <a:r>
              <a:rPr kumimoji="0" lang="zh-TW" altLang="en-US" sz="2800" b="1" dirty="0"/>
              <a:t>）</a:t>
            </a:r>
            <a:endParaRPr kumimoji="0" lang="en-US" altLang="zh-TW" sz="2400" b="1" dirty="0"/>
          </a:p>
        </p:txBody>
      </p:sp>
      <p:sp>
        <p:nvSpPr>
          <p:cNvPr id="9" name="Text Box 7"/>
          <p:cNvSpPr txBox="1">
            <a:spLocks noChangeArrowheads="1"/>
          </p:cNvSpPr>
          <p:nvPr/>
        </p:nvSpPr>
        <p:spPr bwMode="auto">
          <a:xfrm>
            <a:off x="323850" y="5469031"/>
            <a:ext cx="38877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ctr" eaLnBrk="0" hangingPunct="0">
              <a:spcBef>
                <a:spcPts val="0"/>
              </a:spcBef>
            </a:pPr>
            <a:r>
              <a:rPr kumimoji="0" lang="zh-TW" altLang="en-US" sz="2400" b="1" dirty="0">
                <a:effectLst>
                  <a:outerShdw blurRad="38100" dist="38100" dir="2700000" algn="tl">
                    <a:srgbClr val="C0C0C0"/>
                  </a:outerShdw>
                </a:effectLst>
                <a:latin typeface="Times New Roman" pitchFamily="18" charset="0"/>
                <a:cs typeface="Times New Roman" pitchFamily="18" charset="0"/>
              </a:rPr>
              <a:t>生物監測（</a:t>
            </a:r>
            <a:r>
              <a:rPr kumimoji="0" lang="en-US" altLang="zh-TW" sz="2400" b="1" dirty="0">
                <a:effectLst>
                  <a:outerShdw blurRad="38100" dist="38100" dir="2700000" algn="tl">
                    <a:srgbClr val="C0C0C0"/>
                  </a:outerShdw>
                </a:effectLst>
                <a:latin typeface="Times New Roman" pitchFamily="18" charset="0"/>
                <a:cs typeface="Times New Roman" pitchFamily="18" charset="0"/>
              </a:rPr>
              <a:t>Biological Monitoring </a:t>
            </a:r>
            <a:r>
              <a:rPr kumimoji="0" lang="zh-TW" altLang="en-US" sz="2400" b="1" dirty="0">
                <a:effectLst>
                  <a:outerShdw blurRad="38100" dist="38100" dir="2700000" algn="tl">
                    <a:srgbClr val="C0C0C0"/>
                  </a:outerShdw>
                </a:effectLst>
                <a:latin typeface="Times New Roman" pitchFamily="18" charset="0"/>
                <a:cs typeface="Times New Roman" pitchFamily="18" charset="0"/>
              </a:rPr>
              <a:t>）</a:t>
            </a:r>
            <a:endParaRPr kumimoji="0" lang="en-US" altLang="zh-TW" sz="2400" b="1" dirty="0">
              <a:effectLst>
                <a:outerShdw blurRad="38100" dist="38100" dir="2700000" algn="tl">
                  <a:srgbClr val="C0C0C0"/>
                </a:outerShdw>
              </a:effectLst>
              <a:latin typeface="Times New Roman" pitchFamily="18" charset="0"/>
              <a:cs typeface="Times New Roman" pitchFamily="18" charset="0"/>
            </a:endParaRPr>
          </a:p>
          <a:p>
            <a:pPr algn="ctr" eaLnBrk="0" hangingPunct="0">
              <a:spcBef>
                <a:spcPts val="0"/>
              </a:spcBef>
            </a:pPr>
            <a:r>
              <a:rPr kumimoji="0" lang="en-US" altLang="zh-TW" sz="2400" b="1" dirty="0">
                <a:effectLst>
                  <a:outerShdw blurRad="38100" dist="38100" dir="2700000" algn="tl">
                    <a:srgbClr val="C0C0C0"/>
                  </a:outerShdw>
                </a:effectLst>
                <a:latin typeface="Times New Roman" pitchFamily="18" charset="0"/>
                <a:cs typeface="Times New Roman" pitchFamily="18" charset="0"/>
              </a:rPr>
              <a:t>(</a:t>
            </a:r>
            <a:r>
              <a:rPr kumimoji="0" lang="zh-TW" altLang="en-US" sz="2400" b="1" dirty="0">
                <a:effectLst>
                  <a:outerShdw blurRad="38100" dist="38100" dir="2700000" algn="tl">
                    <a:srgbClr val="C0C0C0"/>
                  </a:outerShdw>
                </a:effectLst>
                <a:latin typeface="Times New Roman" pitchFamily="18" charset="0"/>
                <a:cs typeface="Times New Roman" pitchFamily="18" charset="0"/>
              </a:rPr>
              <a:t>無害效應</a:t>
            </a:r>
            <a:r>
              <a:rPr kumimoji="0" lang="en-US" altLang="zh-TW" sz="2400" b="1" dirty="0">
                <a:effectLst>
                  <a:outerShdw blurRad="38100" dist="38100" dir="2700000" algn="tl">
                    <a:srgbClr val="C0C0C0"/>
                  </a:outerShdw>
                </a:effectLst>
                <a:latin typeface="Times New Roman" pitchFamily="18" charset="0"/>
                <a:cs typeface="Times New Roman" pitchFamily="18" charset="0"/>
              </a:rPr>
              <a:t>)</a:t>
            </a:r>
          </a:p>
        </p:txBody>
      </p:sp>
      <p:sp>
        <p:nvSpPr>
          <p:cNvPr id="10" name="Line 8"/>
          <p:cNvSpPr>
            <a:spLocks noChangeShapeType="1"/>
          </p:cNvSpPr>
          <p:nvPr/>
        </p:nvSpPr>
        <p:spPr bwMode="auto">
          <a:xfrm>
            <a:off x="2055813" y="4953843"/>
            <a:ext cx="0" cy="468312"/>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TW" altLang="en-US"/>
          </a:p>
        </p:txBody>
      </p:sp>
      <p:sp>
        <p:nvSpPr>
          <p:cNvPr id="11" name="Line 9"/>
          <p:cNvSpPr>
            <a:spLocks noChangeShapeType="1"/>
          </p:cNvSpPr>
          <p:nvPr/>
        </p:nvSpPr>
        <p:spPr bwMode="auto">
          <a:xfrm>
            <a:off x="6973888" y="4953843"/>
            <a:ext cx="0" cy="468312"/>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TW" altLang="en-US"/>
          </a:p>
        </p:txBody>
      </p:sp>
      <p:sp>
        <p:nvSpPr>
          <p:cNvPr id="14" name="Text Box 12"/>
          <p:cNvSpPr txBox="1">
            <a:spLocks noChangeArrowheads="1"/>
          </p:cNvSpPr>
          <p:nvPr/>
        </p:nvSpPr>
        <p:spPr bwMode="auto">
          <a:xfrm>
            <a:off x="4283719" y="5517232"/>
            <a:ext cx="504080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p>
            <a:pPr algn="ctr" eaLnBrk="0" hangingPunct="0">
              <a:spcBef>
                <a:spcPts val="0"/>
              </a:spcBef>
            </a:pPr>
            <a:r>
              <a:rPr kumimoji="0" lang="zh-TW" altLang="en-US" sz="2400" b="1" dirty="0"/>
              <a:t>健康</a:t>
            </a:r>
            <a:r>
              <a:rPr kumimoji="0" lang="en-US" altLang="zh-TW" sz="2400" b="1" dirty="0"/>
              <a:t>/</a:t>
            </a:r>
            <a:r>
              <a:rPr kumimoji="0" lang="zh-TW" altLang="en-US" sz="2400" b="1" dirty="0"/>
              <a:t>醫藥監測（</a:t>
            </a:r>
            <a:r>
              <a:rPr kumimoji="0" lang="en-US" altLang="zh-TW" sz="2400" b="1" dirty="0">
                <a:latin typeface="Times New Roman" pitchFamily="18" charset="0"/>
                <a:cs typeface="Times New Roman" pitchFamily="18" charset="0"/>
              </a:rPr>
              <a:t>Health/Medical</a:t>
            </a:r>
            <a:r>
              <a:rPr kumimoji="0" lang="zh-TW" altLang="en-US" sz="2400" b="1" dirty="0">
                <a:latin typeface="Times New Roman" pitchFamily="18" charset="0"/>
                <a:cs typeface="Times New Roman" pitchFamily="18" charset="0"/>
              </a:rPr>
              <a:t> </a:t>
            </a:r>
            <a:r>
              <a:rPr kumimoji="0" lang="en-US" altLang="zh-TW" sz="2400" b="1" dirty="0">
                <a:latin typeface="Times New Roman" pitchFamily="18" charset="0"/>
                <a:cs typeface="Times New Roman" pitchFamily="18" charset="0"/>
              </a:rPr>
              <a:t>Monitoring</a:t>
            </a:r>
            <a:r>
              <a:rPr kumimoji="0" lang="zh-TW" altLang="en-US" sz="2400" b="1" dirty="0"/>
              <a:t>）</a:t>
            </a:r>
            <a:endParaRPr kumimoji="0" lang="en-US" altLang="zh-TW" sz="2400" b="1" dirty="0"/>
          </a:p>
          <a:p>
            <a:pPr algn="ctr" eaLnBrk="0" hangingPunct="0">
              <a:spcBef>
                <a:spcPts val="0"/>
              </a:spcBef>
            </a:pPr>
            <a:r>
              <a:rPr kumimoji="0" lang="zh-TW" altLang="en-US" sz="2400" b="1" dirty="0"/>
              <a:t> </a:t>
            </a:r>
            <a:r>
              <a:rPr kumimoji="0" lang="en-US" altLang="zh-TW" sz="2400" b="1" dirty="0"/>
              <a:t>(</a:t>
            </a:r>
            <a:r>
              <a:rPr kumimoji="0" lang="zh-TW" altLang="en-US" sz="2400" b="1" dirty="0"/>
              <a:t>有害效應</a:t>
            </a:r>
            <a:r>
              <a:rPr kumimoji="0" lang="en-US" altLang="zh-TW" sz="2400" b="1" dirty="0"/>
              <a:t>)</a:t>
            </a:r>
          </a:p>
        </p:txBody>
      </p:sp>
      <p:sp>
        <p:nvSpPr>
          <p:cNvPr id="15" name="Line 13"/>
          <p:cNvSpPr>
            <a:spLocks noChangeShapeType="1"/>
          </p:cNvSpPr>
          <p:nvPr/>
        </p:nvSpPr>
        <p:spPr bwMode="auto">
          <a:xfrm flipV="1">
            <a:off x="4411663" y="1916832"/>
            <a:ext cx="0" cy="31115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TW" altLang="en-US"/>
          </a:p>
        </p:txBody>
      </p:sp>
      <p:sp>
        <p:nvSpPr>
          <p:cNvPr id="16" name="Line 14"/>
          <p:cNvSpPr>
            <a:spLocks noChangeShapeType="1"/>
          </p:cNvSpPr>
          <p:nvPr/>
        </p:nvSpPr>
        <p:spPr bwMode="auto">
          <a:xfrm flipH="1">
            <a:off x="3925888" y="4564905"/>
            <a:ext cx="1247775" cy="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TW" altLang="en-US"/>
          </a:p>
        </p:txBody>
      </p:sp>
      <p:sp>
        <p:nvSpPr>
          <p:cNvPr id="17" name="Line 15"/>
          <p:cNvSpPr>
            <a:spLocks noChangeShapeType="1"/>
          </p:cNvSpPr>
          <p:nvPr/>
        </p:nvSpPr>
        <p:spPr bwMode="auto">
          <a:xfrm>
            <a:off x="4064000" y="4564905"/>
            <a:ext cx="1177925" cy="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TW" altLang="en-US"/>
          </a:p>
        </p:txBody>
      </p:sp>
      <p:sp>
        <p:nvSpPr>
          <p:cNvPr id="18" name="Text Box 16"/>
          <p:cNvSpPr txBox="1">
            <a:spLocks noChangeArrowheads="1"/>
          </p:cNvSpPr>
          <p:nvPr/>
        </p:nvSpPr>
        <p:spPr bwMode="auto">
          <a:xfrm>
            <a:off x="1709738" y="3004393"/>
            <a:ext cx="8302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B7A5"/>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ctr" eaLnBrk="0" hangingPunct="0">
              <a:spcBef>
                <a:spcPct val="50000"/>
              </a:spcBef>
            </a:pPr>
            <a:r>
              <a:rPr kumimoji="0" lang="en-US" altLang="zh-TW" sz="2800" b="1"/>
              <a:t>A</a:t>
            </a:r>
          </a:p>
        </p:txBody>
      </p:sp>
      <p:sp>
        <p:nvSpPr>
          <p:cNvPr id="19" name="Text Box 17"/>
          <p:cNvSpPr txBox="1">
            <a:spLocks noChangeArrowheads="1"/>
          </p:cNvSpPr>
          <p:nvPr/>
        </p:nvSpPr>
        <p:spPr bwMode="auto">
          <a:xfrm>
            <a:off x="6281738" y="3004393"/>
            <a:ext cx="9001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B7A5"/>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ctr" eaLnBrk="0" hangingPunct="0">
              <a:spcBef>
                <a:spcPct val="50000"/>
              </a:spcBef>
            </a:pPr>
            <a:r>
              <a:rPr kumimoji="0" lang="en-US" altLang="zh-TW" sz="2800" b="1"/>
              <a:t>B</a:t>
            </a:r>
          </a:p>
        </p:txBody>
      </p:sp>
      <p:sp>
        <p:nvSpPr>
          <p:cNvPr id="20" name="Text Box 18"/>
          <p:cNvSpPr txBox="1">
            <a:spLocks noChangeArrowheads="1"/>
          </p:cNvSpPr>
          <p:nvPr/>
        </p:nvSpPr>
        <p:spPr bwMode="auto">
          <a:xfrm>
            <a:off x="4203700" y="4642693"/>
            <a:ext cx="76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B7A5"/>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ctr" eaLnBrk="0" hangingPunct="0">
              <a:spcBef>
                <a:spcPct val="50000"/>
              </a:spcBef>
            </a:pPr>
            <a:r>
              <a:rPr kumimoji="0" lang="en-US" altLang="zh-TW" sz="2800" b="1"/>
              <a:t>C</a:t>
            </a:r>
          </a:p>
        </p:txBody>
      </p:sp>
    </p:spTree>
    <p:extLst>
      <p:ext uri="{BB962C8B-B14F-4D97-AF65-F5344CB8AC3E}">
        <p14:creationId xmlns:p14="http://schemas.microsoft.com/office/powerpoint/2010/main" val="985466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39552" y="260648"/>
            <a:ext cx="7772400" cy="875184"/>
          </a:xfrm>
        </p:spPr>
        <p:txBody>
          <a:bodyPr/>
          <a:lstStyle/>
          <a:p>
            <a:r>
              <a:rPr lang="zh-TW" altLang="en-US" dirty="0"/>
              <a:t>危害暴露預防標準</a:t>
            </a:r>
          </a:p>
        </p:txBody>
      </p:sp>
      <p:grpSp>
        <p:nvGrpSpPr>
          <p:cNvPr id="2" name="Organization Chart 2"/>
          <p:cNvGrpSpPr>
            <a:grpSpLocks/>
          </p:cNvGrpSpPr>
          <p:nvPr/>
        </p:nvGrpSpPr>
        <p:grpSpPr bwMode="auto">
          <a:xfrm>
            <a:off x="284163" y="1340768"/>
            <a:ext cx="8536309" cy="5112568"/>
            <a:chOff x="179" y="1135"/>
            <a:chExt cx="7218" cy="2359"/>
          </a:xfrm>
        </p:grpSpPr>
        <p:graphicFrame>
          <p:nvGraphicFramePr>
            <p:cNvPr id="5" name="資料庫圖表 4"/>
            <p:cNvGraphicFramePr/>
            <p:nvPr/>
          </p:nvGraphicFramePr>
          <p:xfrm>
            <a:off x="179" y="1135"/>
            <a:ext cx="7218" cy="2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11"/>
            <p:cNvSpPr>
              <a:spLocks noChangeArrowheads="1"/>
            </p:cNvSpPr>
            <p:nvPr/>
          </p:nvSpPr>
          <p:spPr bwMode="auto">
            <a:xfrm>
              <a:off x="179" y="1135"/>
              <a:ext cx="4812" cy="267"/>
            </a:xfrm>
            <a:prstGeom prst="rect">
              <a:avLst/>
            </a:prstGeom>
            <a:noFill/>
            <a:ln w="9525">
              <a:solidFill>
                <a:schemeClr val="tx1">
                  <a:alpha val="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a:ln>
                  <a:noFill/>
                </a:ln>
                <a:solidFill>
                  <a:schemeClr val="tx1"/>
                </a:solidFill>
                <a:effectLst/>
                <a:latin typeface="Times New Roman" pitchFamily="18" charset="0"/>
                <a:ea typeface="新細明體" charset="-120"/>
              </a:endParaRPr>
            </a:p>
          </p:txBody>
        </p:sp>
        <p:sp>
          <p:nvSpPr>
            <p:cNvPr id="4" name="Line 20"/>
            <p:cNvSpPr>
              <a:spLocks noChangeShapeType="1"/>
            </p:cNvSpPr>
            <p:nvPr/>
          </p:nvSpPr>
          <p:spPr bwMode="auto">
            <a:xfrm flipV="1">
              <a:off x="7126" y="3086"/>
              <a:ext cx="0" cy="53"/>
            </a:xfrm>
            <a:prstGeom prst="line">
              <a:avLst/>
            </a:prstGeom>
            <a:noFill/>
            <a:ln w="12700">
              <a:solidFill>
                <a:srgbClr val="00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TW" altLang="en-US"/>
            </a:p>
          </p:txBody>
        </p:sp>
      </p:grpSp>
      <p:sp>
        <p:nvSpPr>
          <p:cNvPr id="7" name="投影片編號版面配置區 6"/>
          <p:cNvSpPr>
            <a:spLocks noGrp="1"/>
          </p:cNvSpPr>
          <p:nvPr>
            <p:ph type="sldNum" sz="quarter" idx="12"/>
          </p:nvPr>
        </p:nvSpPr>
        <p:spPr/>
        <p:txBody>
          <a:bodyPr/>
          <a:lstStyle/>
          <a:p>
            <a:fld id="{BAC6FCAD-301F-4D5C-906B-3FC6A1AC8DA9}" type="slidenum">
              <a:rPr lang="zh-TW" altLang="en-US" smtClean="0"/>
              <a:pPr/>
              <a:t>16</a:t>
            </a:fld>
            <a:endParaRPr lang="en-US" altLang="zh-TW"/>
          </a:p>
        </p:txBody>
      </p:sp>
    </p:spTree>
    <p:extLst>
      <p:ext uri="{BB962C8B-B14F-4D97-AF65-F5344CB8AC3E}">
        <p14:creationId xmlns:p14="http://schemas.microsoft.com/office/powerpoint/2010/main" val="141785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04800" y="152400"/>
            <a:ext cx="8458200" cy="1143000"/>
          </a:xfrm>
        </p:spPr>
        <p:txBody>
          <a:bodyPr/>
          <a:lstStyle/>
          <a:p>
            <a:r>
              <a:rPr lang="zh-TW" altLang="en-US" sz="3600" dirty="0"/>
              <a:t>勞工作業場所容許濃度暴露標準</a:t>
            </a:r>
          </a:p>
        </p:txBody>
      </p:sp>
      <p:graphicFrame>
        <p:nvGraphicFramePr>
          <p:cNvPr id="59395" name="Group 3"/>
          <p:cNvGraphicFramePr>
            <a:graphicFrameLocks noGrp="1"/>
          </p:cNvGraphicFramePr>
          <p:nvPr>
            <p:ph type="tbl" idx="1"/>
            <p:extLst>
              <p:ext uri="{D42A27DB-BD31-4B8C-83A1-F6EECF244321}">
                <p14:modId xmlns:p14="http://schemas.microsoft.com/office/powerpoint/2010/main" val="825120860"/>
              </p:ext>
            </p:extLst>
          </p:nvPr>
        </p:nvGraphicFramePr>
        <p:xfrm>
          <a:off x="467544" y="1052736"/>
          <a:ext cx="8424937" cy="5691621"/>
        </p:xfrm>
        <a:graphic>
          <a:graphicData uri="http://schemas.openxmlformats.org/drawingml/2006/table">
            <a:tbl>
              <a:tblPr/>
              <a:tblGrid>
                <a:gridCol w="1800200">
                  <a:extLst>
                    <a:ext uri="{9D8B030D-6E8A-4147-A177-3AD203B41FA5}">
                      <a16:colId xmlns:a16="http://schemas.microsoft.com/office/drawing/2014/main" val="20000"/>
                    </a:ext>
                  </a:extLst>
                </a:gridCol>
                <a:gridCol w="2180528">
                  <a:extLst>
                    <a:ext uri="{9D8B030D-6E8A-4147-A177-3AD203B41FA5}">
                      <a16:colId xmlns:a16="http://schemas.microsoft.com/office/drawing/2014/main" val="20001"/>
                    </a:ext>
                  </a:extLst>
                </a:gridCol>
                <a:gridCol w="4444209">
                  <a:extLst>
                    <a:ext uri="{9D8B030D-6E8A-4147-A177-3AD203B41FA5}">
                      <a16:colId xmlns:a16="http://schemas.microsoft.com/office/drawing/2014/main" val="20002"/>
                    </a:ext>
                  </a:extLst>
                </a:gridCol>
              </a:tblGrid>
              <a:tr h="7814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ahoma" pitchFamily="34" charset="0"/>
                          <a:ea typeface="新細明體" charset="-120"/>
                        </a:rPr>
                        <a:t>機構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ahoma" pitchFamily="34" charset="0"/>
                          <a:ea typeface="新細明體" charset="-120"/>
                        </a:rPr>
                        <a:t>標準之英文縮寫</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0" i="0" u="none" strike="noStrike" cap="none" normalizeH="0" baseline="0" dirty="0">
                          <a:ln>
                            <a:noFill/>
                          </a:ln>
                          <a:solidFill>
                            <a:schemeClr val="tx1"/>
                          </a:solidFill>
                          <a:effectLst/>
                          <a:latin typeface="Tahoma" pitchFamily="34" charset="0"/>
                          <a:ea typeface="新細明體" charset="-120"/>
                        </a:rPr>
                        <a:t>暴露濃度之名稱</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627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 charset="-120"/>
                          <a:cs typeface="Times New Roman" pitchFamily="18" charset="0"/>
                        </a:rPr>
                        <a:t>ACGIH(</a:t>
                      </a:r>
                      <a:r>
                        <a:rPr kumimoji="1" lang="zh-TW" altLang="en-US" sz="2000" b="0" i="0" u="none" strike="noStrike" cap="none" normalizeH="0" baseline="0" dirty="0">
                          <a:ln>
                            <a:noFill/>
                          </a:ln>
                          <a:solidFill>
                            <a:schemeClr val="tx1"/>
                          </a:solidFill>
                          <a:effectLst/>
                          <a:latin typeface="Times New Roman" pitchFamily="18" charset="0"/>
                          <a:ea typeface="新細明體" charset="-120"/>
                          <a:cs typeface="Times New Roman" pitchFamily="18" charset="0"/>
                        </a:rPr>
                        <a:t>美國政府工業衛生專家會議</a:t>
                      </a:r>
                      <a:r>
                        <a:rPr kumimoji="1" lang="en-US" altLang="zh-TW" sz="2000" b="0" i="0" u="none" strike="noStrike" cap="none" normalizeH="0" baseline="0" dirty="0">
                          <a:ln>
                            <a:noFill/>
                          </a:ln>
                          <a:solidFill>
                            <a:schemeClr val="tx1"/>
                          </a:solidFill>
                          <a:effectLst/>
                          <a:latin typeface="Times New Roman" pitchFamily="18" charset="0"/>
                          <a:ea typeface="新細明體" charset="-12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 charset="-120"/>
                          <a:cs typeface="Times New Roman" pitchFamily="18" charset="0"/>
                        </a:rPr>
                        <a:t>TLV</a:t>
                      </a:r>
                      <a:r>
                        <a:rPr kumimoji="1" lang="zh-TW" altLang="en-US" sz="2000" b="0" i="0" u="none" strike="noStrike" cap="none" normalizeH="0" baseline="0" dirty="0">
                          <a:ln>
                            <a:noFill/>
                          </a:ln>
                          <a:solidFill>
                            <a:schemeClr val="tx1"/>
                          </a:solidFill>
                          <a:effectLst/>
                          <a:latin typeface="Times New Roman" pitchFamily="18" charset="0"/>
                          <a:ea typeface="新細明體" charset="-120"/>
                          <a:cs typeface="Times New Roman" pitchFamily="18" charset="0"/>
                        </a:rPr>
                        <a:t>（</a:t>
                      </a:r>
                      <a:r>
                        <a:rPr kumimoji="1" lang="en-US" altLang="zh-TW" sz="2000" b="0" i="0" u="none" strike="noStrike" cap="none" normalizeH="0" baseline="0" dirty="0">
                          <a:ln>
                            <a:noFill/>
                          </a:ln>
                          <a:solidFill>
                            <a:schemeClr val="tx1"/>
                          </a:solidFill>
                          <a:effectLst/>
                          <a:latin typeface="Times New Roman" pitchFamily="18" charset="0"/>
                          <a:ea typeface="新細明體" charset="-120"/>
                          <a:cs typeface="Times New Roman" pitchFamily="18" charset="0"/>
                        </a:rPr>
                        <a:t>Threshold Limited Value</a:t>
                      </a:r>
                      <a:r>
                        <a:rPr kumimoji="1" lang="zh-TW" altLang="en-US" sz="2000" b="0" i="0" u="none" strike="noStrike" cap="none" normalizeH="0" baseline="0" dirty="0">
                          <a:ln>
                            <a:noFill/>
                          </a:ln>
                          <a:solidFill>
                            <a:schemeClr val="tx1"/>
                          </a:solidFill>
                          <a:effectLst/>
                          <a:latin typeface="Times New Roman" pitchFamily="18" charset="0"/>
                          <a:ea typeface="新細明體" charset="-12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r>
                        <a:rPr kumimoji="1" lang="en-US" altLang="zh-TW" sz="2000" b="0" i="0" u="none" strike="noStrike" cap="none" normalizeH="0" baseline="0" dirty="0">
                          <a:ln>
                            <a:noFill/>
                          </a:ln>
                          <a:solidFill>
                            <a:schemeClr val="tx1"/>
                          </a:solidFill>
                          <a:effectLst/>
                          <a:latin typeface="Times New Roman" pitchFamily="18" charset="0"/>
                          <a:ea typeface="新細明體" charset="-120"/>
                          <a:cs typeface="Times New Roman" pitchFamily="18" charset="0"/>
                        </a:rPr>
                        <a:t>Time Weighted Average</a:t>
                      </a:r>
                      <a:r>
                        <a:rPr kumimoji="1" lang="zh-TW" altLang="en-US" sz="2000" b="0" i="0" u="none" strike="noStrike" cap="none" normalizeH="0" baseline="0" dirty="0">
                          <a:ln>
                            <a:noFill/>
                          </a:ln>
                          <a:solidFill>
                            <a:schemeClr val="tx1"/>
                          </a:solidFill>
                          <a:effectLst/>
                          <a:latin typeface="Times New Roman" pitchFamily="18" charset="0"/>
                          <a:ea typeface="新細明體" charset="-120"/>
                          <a:cs typeface="Times New Roman" pitchFamily="18" charset="0"/>
                        </a:rPr>
                        <a:t> </a:t>
                      </a:r>
                      <a:r>
                        <a:rPr kumimoji="1" lang="en-US" altLang="zh-TW" sz="2000" b="0" i="0" u="none" strike="noStrike" cap="none" normalizeH="0" baseline="0" dirty="0">
                          <a:ln>
                            <a:noFill/>
                          </a:ln>
                          <a:solidFill>
                            <a:schemeClr val="tx1"/>
                          </a:solidFill>
                          <a:effectLst/>
                          <a:latin typeface="Times New Roman" pitchFamily="18" charset="0"/>
                          <a:ea typeface="新細明體" charset="-120"/>
                          <a:cs typeface="Times New Roman" pitchFamily="18" charset="0"/>
                        </a:rPr>
                        <a:t>(TWA)</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en-US" altLang="zh-TW" sz="2000" b="0" i="0" u="none" strike="noStrike" cap="none" normalizeH="0" baseline="0" dirty="0">
                          <a:ln>
                            <a:noFill/>
                          </a:ln>
                          <a:solidFill>
                            <a:schemeClr val="tx1"/>
                          </a:solidFill>
                          <a:effectLst/>
                          <a:latin typeface="Times New Roman" pitchFamily="18" charset="0"/>
                          <a:ea typeface="新細明體" charset="-120"/>
                          <a:cs typeface="Times New Roman" pitchFamily="18" charset="0"/>
                        </a:rPr>
                        <a:t>Short Term Exposure Level (STEL)</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en-US" altLang="zh-TW" sz="2000" b="0" i="0" u="none" strike="noStrike" cap="none" normalizeH="0" baseline="0" dirty="0">
                          <a:ln>
                            <a:noFill/>
                          </a:ln>
                          <a:solidFill>
                            <a:schemeClr val="tx1"/>
                          </a:solidFill>
                          <a:effectLst/>
                          <a:latin typeface="Times New Roman" pitchFamily="18" charset="0"/>
                          <a:ea typeface="新細明體" charset="-120"/>
                          <a:cs typeface="Times New Roman" pitchFamily="18" charset="0"/>
                        </a:rPr>
                        <a:t>Ceiling (C)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50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 charset="-120"/>
                          <a:cs typeface="Times New Roman" pitchFamily="18" charset="0"/>
                        </a:rPr>
                        <a:t>OSHA(</a:t>
                      </a:r>
                      <a:r>
                        <a:rPr kumimoji="1" lang="zh-TW" altLang="en-US" sz="2000" b="0" i="0" u="none" strike="noStrike" cap="none" normalizeH="0" baseline="0" dirty="0">
                          <a:ln>
                            <a:noFill/>
                          </a:ln>
                          <a:solidFill>
                            <a:schemeClr val="tx1"/>
                          </a:solidFill>
                          <a:effectLst/>
                          <a:latin typeface="Tahoma" pitchFamily="34" charset="0"/>
                          <a:ea typeface="新細明體" charset="-120"/>
                        </a:rPr>
                        <a:t>職業安全衛生署</a:t>
                      </a:r>
                      <a:r>
                        <a:rPr kumimoji="1" lang="en-US" altLang="zh-TW" sz="2000" b="0" i="0" u="none" strike="noStrike" cap="none" normalizeH="0" baseline="0" dirty="0">
                          <a:ln>
                            <a:noFill/>
                          </a:ln>
                          <a:solidFill>
                            <a:schemeClr val="tx1"/>
                          </a:solidFill>
                          <a:effectLst/>
                          <a:latin typeface="Tahoma" pitchFamily="34" charset="0"/>
                          <a:ea typeface="新細明體" charset="-12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 charset="-120"/>
                          <a:cs typeface="Times New Roman" pitchFamily="18" charset="0"/>
                        </a:rPr>
                        <a:t>PEL (Permissible Exposure Limit)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6000"/>
                        <a:buFont typeface="Wingdings" pitchFamily="2" charset="2"/>
                        <a:buNone/>
                        <a:tabLst/>
                      </a:pPr>
                      <a:r>
                        <a:rPr kumimoji="1" lang="en-US" altLang="zh-TW" sz="2000" b="0" i="0" u="none" strike="noStrike" cap="none" normalizeH="0" baseline="0" dirty="0">
                          <a:ln>
                            <a:noFill/>
                          </a:ln>
                          <a:solidFill>
                            <a:schemeClr val="tx1"/>
                          </a:solidFill>
                          <a:effectLst/>
                          <a:latin typeface="Times New Roman" pitchFamily="18" charset="0"/>
                          <a:ea typeface="新細明體" charset="-120"/>
                          <a:cs typeface="Times New Roman" pitchFamily="18" charset="0"/>
                        </a:rPr>
                        <a:t>PEL</a:t>
                      </a:r>
                      <a:endParaRPr kumimoji="1" lang="zh-TW" altLang="en-US" sz="2000" b="0" i="0" u="none" strike="noStrike" cap="none" normalizeH="0" baseline="0" dirty="0">
                        <a:ln>
                          <a:noFill/>
                        </a:ln>
                        <a:solidFill>
                          <a:schemeClr val="tx1"/>
                        </a:solidFill>
                        <a:effectLst/>
                        <a:latin typeface="Times New Roman" pitchFamily="18" charset="0"/>
                        <a:ea typeface="新細明體"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51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ahoma" pitchFamily="34" charset="0"/>
                          <a:ea typeface="新細明體" charset="-120"/>
                        </a:rPr>
                        <a:t>NIOSH(</a:t>
                      </a:r>
                      <a:r>
                        <a:rPr kumimoji="1" lang="zh-TW" altLang="en-US" sz="2000" b="0" i="0" u="none" strike="noStrike" cap="none" normalizeH="0" baseline="0" dirty="0">
                          <a:ln>
                            <a:noFill/>
                          </a:ln>
                          <a:solidFill>
                            <a:schemeClr val="tx1"/>
                          </a:solidFill>
                          <a:effectLst/>
                          <a:latin typeface="Tahoma" pitchFamily="34" charset="0"/>
                          <a:ea typeface="新細明體" charset="-120"/>
                        </a:rPr>
                        <a:t>職業安全衛生研究所</a:t>
                      </a:r>
                      <a:r>
                        <a:rPr kumimoji="1" lang="en-US" altLang="zh-TW" sz="2000" b="0" i="0" u="none" strike="noStrike" cap="none" normalizeH="0" baseline="0" dirty="0">
                          <a:ln>
                            <a:noFill/>
                          </a:ln>
                          <a:solidFill>
                            <a:schemeClr val="tx1"/>
                          </a:solidFill>
                          <a:effectLst/>
                          <a:latin typeface="Tahoma" pitchFamily="34" charset="0"/>
                          <a:ea typeface="新細明體" charset="-12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 charset="-120"/>
                          <a:cs typeface="Times New Roman" pitchFamily="18" charset="0"/>
                        </a:rPr>
                        <a:t>Recommended -PEL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 charset="-120"/>
                          <a:cs typeface="Times New Roman" pitchFamily="18" charset="0"/>
                        </a:rPr>
                        <a:t>REL</a:t>
                      </a:r>
                      <a:endParaRPr kumimoji="1" lang="zh-TW" altLang="en-US" sz="2000" b="0" i="0" u="none" strike="noStrike" cap="none" normalizeH="0" baseline="0" dirty="0">
                        <a:ln>
                          <a:noFill/>
                        </a:ln>
                        <a:solidFill>
                          <a:schemeClr val="tx1"/>
                        </a:solidFill>
                        <a:effectLst/>
                        <a:latin typeface="Times New Roman" pitchFamily="18" charset="0"/>
                        <a:ea typeface="新細明體"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405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 charset="-120"/>
                          <a:cs typeface="Times New Roman" pitchFamily="18" charset="0"/>
                        </a:rPr>
                        <a:t>German</a:t>
                      </a:r>
                      <a:r>
                        <a:rPr kumimoji="1" lang="en-US" altLang="zh-TW" sz="2000" b="0" i="0" u="none" strike="noStrike" cap="none" normalizeH="0" baseline="0" dirty="0">
                          <a:ln>
                            <a:noFill/>
                          </a:ln>
                          <a:solidFill>
                            <a:schemeClr val="tx1"/>
                          </a:solidFill>
                          <a:effectLst/>
                          <a:latin typeface="Tahoma" pitchFamily="34" charset="0"/>
                          <a:ea typeface="新細明體" charset="-120"/>
                        </a:rPr>
                        <a:t>(</a:t>
                      </a:r>
                      <a:r>
                        <a:rPr kumimoji="1" lang="zh-TW" altLang="en-US" sz="2000" b="0" i="0" u="none" strike="noStrike" cap="none" normalizeH="0" baseline="0" dirty="0">
                          <a:ln>
                            <a:noFill/>
                          </a:ln>
                          <a:solidFill>
                            <a:schemeClr val="tx1"/>
                          </a:solidFill>
                          <a:effectLst/>
                          <a:latin typeface="Tahoma" pitchFamily="34" charset="0"/>
                          <a:ea typeface="新細明體" charset="-120"/>
                        </a:rPr>
                        <a:t>德國</a:t>
                      </a:r>
                      <a:r>
                        <a:rPr kumimoji="1" lang="en-US" altLang="zh-TW" sz="2000" b="0" i="0" u="none" strike="noStrike" cap="none" normalizeH="0" baseline="0" dirty="0">
                          <a:ln>
                            <a:noFill/>
                          </a:ln>
                          <a:solidFill>
                            <a:schemeClr val="tx1"/>
                          </a:solidFill>
                          <a:effectLst/>
                          <a:latin typeface="Tahoma" pitchFamily="34" charset="0"/>
                          <a:ea typeface="新細明體" charset="-12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 charset="-120"/>
                          <a:cs typeface="Times New Roman" pitchFamily="18" charset="0"/>
                        </a:rPr>
                        <a:t>MAC (Maximum Allowable Concentration)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 charset="-120"/>
                          <a:cs typeface="Times New Roman" pitchFamily="18" charset="0"/>
                        </a:rPr>
                        <a:t>MAC</a:t>
                      </a:r>
                      <a:endParaRPr kumimoji="1" lang="zh-TW" altLang="en-US" sz="2000" b="0" i="0" u="none" strike="noStrike" cap="none" normalizeH="0" baseline="0" dirty="0">
                        <a:ln>
                          <a:noFill/>
                        </a:ln>
                        <a:solidFill>
                          <a:schemeClr val="tx1"/>
                        </a:solidFill>
                        <a:effectLst/>
                        <a:latin typeface="Times New Roman" pitchFamily="18" charset="0"/>
                        <a:ea typeface="新細明體"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666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新細明體" charset="-120"/>
                          <a:cs typeface="Times New Roman" pitchFamily="18" charset="0"/>
                        </a:rPr>
                        <a:t>ROC</a:t>
                      </a:r>
                      <a:r>
                        <a:rPr kumimoji="1" lang="en-US" altLang="zh-TW" sz="2000" b="0" i="0" u="none" strike="noStrike" cap="none" normalizeH="0" baseline="0" dirty="0">
                          <a:ln>
                            <a:noFill/>
                          </a:ln>
                          <a:solidFill>
                            <a:schemeClr val="tx1"/>
                          </a:solidFill>
                          <a:effectLst/>
                          <a:latin typeface="Tahoma" pitchFamily="34" charset="0"/>
                          <a:ea typeface="新細明體" charset="-120"/>
                        </a:rPr>
                        <a:t>(</a:t>
                      </a:r>
                      <a:r>
                        <a:rPr kumimoji="1" lang="zh-TW" altLang="en-US" sz="2000" b="0" i="0" u="none" strike="noStrike" cap="none" normalizeH="0" baseline="0" dirty="0">
                          <a:ln>
                            <a:noFill/>
                          </a:ln>
                          <a:solidFill>
                            <a:schemeClr val="tx1"/>
                          </a:solidFill>
                          <a:effectLst/>
                          <a:latin typeface="Tahoma" pitchFamily="34" charset="0"/>
                          <a:ea typeface="新細明體" charset="-120"/>
                        </a:rPr>
                        <a:t>台灣</a:t>
                      </a:r>
                      <a:r>
                        <a:rPr kumimoji="1" lang="en-US" altLang="zh-TW" sz="2000" b="0" i="0" u="none" strike="noStrike" cap="none" normalizeH="0" baseline="0" dirty="0">
                          <a:ln>
                            <a:noFill/>
                          </a:ln>
                          <a:solidFill>
                            <a:schemeClr val="tx1"/>
                          </a:solidFill>
                          <a:effectLst/>
                          <a:latin typeface="Tahoma" pitchFamily="34" charset="0"/>
                          <a:ea typeface="新細明體" charset="-12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zh-TW" sz="2000" b="0" i="0" u="none" strike="noStrike" cap="none" normalizeH="0" baseline="0" dirty="0">
                          <a:ln>
                            <a:noFill/>
                          </a:ln>
                          <a:solidFill>
                            <a:schemeClr val="tx1"/>
                          </a:solidFill>
                          <a:effectLst/>
                          <a:latin typeface="Times New Roman" pitchFamily="18" charset="0"/>
                          <a:ea typeface="新細明體" charset="-120"/>
                          <a:cs typeface="Times New Roman" pitchFamily="18" charset="0"/>
                        </a:rPr>
                        <a:t>PEL</a:t>
                      </a:r>
                      <a:r>
                        <a:rPr kumimoji="1" lang="en-US" altLang="zh-TW" sz="2000" b="0" i="0" u="none" strike="noStrike" cap="none" normalizeH="0" baseline="0" dirty="0">
                          <a:ln>
                            <a:noFill/>
                          </a:ln>
                          <a:solidFill>
                            <a:schemeClr val="tx1"/>
                          </a:solidFill>
                          <a:effectLst/>
                          <a:latin typeface="Tahoma" pitchFamily="34" charset="0"/>
                          <a:ea typeface="新細明體" charset="-120"/>
                        </a:rPr>
                        <a:t>(</a:t>
                      </a:r>
                      <a:r>
                        <a:rPr lang="zh-TW" altLang="en-US" sz="2000" b="0" i="0" u="none" dirty="0">
                          <a:solidFill>
                            <a:schemeClr val="tx1"/>
                          </a:solidFill>
                          <a:latin typeface="新細明體" pitchFamily="18" charset="-120"/>
                          <a:ea typeface="新細明體" pitchFamily="18" charset="-120"/>
                          <a:cs typeface="Iskoola Pota" pitchFamily="34" charset="0"/>
                        </a:rPr>
                        <a:t>勞工作業場所容許暴露標準</a:t>
                      </a:r>
                      <a:r>
                        <a:rPr kumimoji="1" lang="en-US" altLang="zh-TW" sz="2000" b="0" i="0" u="none" strike="noStrike" cap="none" normalizeH="0" baseline="0" dirty="0">
                          <a:ln>
                            <a:noFill/>
                          </a:ln>
                          <a:solidFill>
                            <a:schemeClr val="tx1"/>
                          </a:solidFill>
                          <a:effectLst/>
                          <a:latin typeface="Tahoma" pitchFamily="34" charset="0"/>
                          <a:ea typeface="新細明體"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1" lang="zh-TW" altLang="en-US" sz="2000" b="0" i="0" u="none" strike="noStrike" cap="none" normalizeH="0" baseline="0" dirty="0">
                          <a:ln>
                            <a:noFill/>
                          </a:ln>
                          <a:solidFill>
                            <a:schemeClr val="tx1"/>
                          </a:solidFill>
                          <a:effectLst/>
                          <a:latin typeface="Tahoma" pitchFamily="34" charset="0"/>
                          <a:ea typeface="新細明體" charset="-120"/>
                        </a:rPr>
                        <a:t>八小時日時量平均容許濃度</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zh-TW" altLang="en-US" sz="2000" b="0" i="0" u="none" strike="noStrike" cap="none" normalizeH="0" baseline="0" dirty="0">
                          <a:ln>
                            <a:noFill/>
                          </a:ln>
                          <a:solidFill>
                            <a:schemeClr val="tx1"/>
                          </a:solidFill>
                          <a:effectLst/>
                          <a:latin typeface="Tahoma" pitchFamily="34" charset="0"/>
                          <a:ea typeface="新細明體" charset="-120"/>
                        </a:rPr>
                        <a:t>短時間時量平均容許濃度</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zh-TW" altLang="en-US" sz="2000" b="0" i="0" u="none" strike="noStrike" cap="none" normalizeH="0" baseline="0" dirty="0">
                          <a:ln>
                            <a:noFill/>
                          </a:ln>
                          <a:solidFill>
                            <a:schemeClr val="tx1"/>
                          </a:solidFill>
                          <a:effectLst/>
                          <a:latin typeface="Tahoma" pitchFamily="34" charset="0"/>
                          <a:ea typeface="新細明體" charset="-120"/>
                        </a:rPr>
                        <a:t>最高容許濃度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投影片編號版面配置區 3"/>
          <p:cNvSpPr>
            <a:spLocks noGrp="1"/>
          </p:cNvSpPr>
          <p:nvPr>
            <p:ph type="sldNum" sz="quarter" idx="11"/>
          </p:nvPr>
        </p:nvSpPr>
        <p:spPr/>
        <p:txBody>
          <a:bodyPr/>
          <a:lstStyle/>
          <a:p>
            <a:pPr>
              <a:defRPr/>
            </a:pPr>
            <a:fld id="{928D0B86-8DB3-4836-920C-1608795C1A11}" type="slidenum">
              <a:rPr lang="en-US" altLang="zh-TW" smtClean="0"/>
              <a:pPr>
                <a:defRPr/>
              </a:pPr>
              <a:t>17</a:t>
            </a:fld>
            <a:endParaRPr lang="en-US" altLang="zh-TW"/>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zh-TW" altLang="en-US" dirty="0">
                <a:solidFill>
                  <a:srgbClr val="FF0000"/>
                </a:solidFill>
                <a:latin typeface="+mj-ea"/>
                <a:cs typeface="Iskoola Pota" pitchFamily="34" charset="0"/>
              </a:rPr>
              <a:t>容許暴露標準</a:t>
            </a:r>
            <a:endParaRPr lang="zh-TW" altLang="en-US" dirty="0">
              <a:solidFill>
                <a:srgbClr val="FF0000"/>
              </a:solidFill>
              <a:latin typeface="+mj-ea"/>
            </a:endParaRPr>
          </a:p>
        </p:txBody>
      </p:sp>
      <p:sp>
        <p:nvSpPr>
          <p:cNvPr id="72707" name="Rectangle 3"/>
          <p:cNvSpPr>
            <a:spLocks noGrp="1" noChangeArrowheads="1"/>
          </p:cNvSpPr>
          <p:nvPr>
            <p:ph type="body" sz="half" idx="1"/>
          </p:nvPr>
        </p:nvSpPr>
        <p:spPr>
          <a:xfrm>
            <a:off x="609600" y="1981200"/>
            <a:ext cx="3810000" cy="4114800"/>
          </a:xfrm>
        </p:spPr>
        <p:txBody>
          <a:bodyPr/>
          <a:lstStyle/>
          <a:p>
            <a:r>
              <a:rPr lang="en-US" altLang="zh-TW" dirty="0">
                <a:latin typeface="Times New Roman" pitchFamily="18" charset="0"/>
                <a:cs typeface="Times New Roman" pitchFamily="18" charset="0"/>
              </a:rPr>
              <a:t>Time Weighted Average (TWA)</a:t>
            </a:r>
          </a:p>
          <a:p>
            <a:r>
              <a:rPr lang="en-US" altLang="zh-TW" dirty="0">
                <a:latin typeface="Times New Roman" pitchFamily="18" charset="0"/>
                <a:cs typeface="Times New Roman" pitchFamily="18" charset="0"/>
              </a:rPr>
              <a:t>Short Term Exposure Level (STEL)</a:t>
            </a:r>
          </a:p>
          <a:p>
            <a:r>
              <a:rPr lang="en-US" altLang="zh-TW" dirty="0">
                <a:latin typeface="Times New Roman" pitchFamily="18" charset="0"/>
                <a:cs typeface="Times New Roman" pitchFamily="18" charset="0"/>
              </a:rPr>
              <a:t>Ceiling (C)</a:t>
            </a:r>
          </a:p>
          <a:p>
            <a:endParaRPr lang="zh-TW" altLang="en-US" dirty="0">
              <a:latin typeface="Tahoma" pitchFamily="34" charset="0"/>
            </a:endParaRPr>
          </a:p>
        </p:txBody>
      </p:sp>
      <p:sp>
        <p:nvSpPr>
          <p:cNvPr id="72708" name="Rectangle 4"/>
          <p:cNvSpPr>
            <a:spLocks noGrp="1" noChangeArrowheads="1"/>
          </p:cNvSpPr>
          <p:nvPr>
            <p:ph type="body" sz="half" idx="2"/>
          </p:nvPr>
        </p:nvSpPr>
        <p:spPr>
          <a:xfrm>
            <a:off x="4648200" y="1988840"/>
            <a:ext cx="4038600" cy="4137323"/>
          </a:xfrm>
        </p:spPr>
        <p:txBody>
          <a:bodyPr/>
          <a:lstStyle/>
          <a:p>
            <a:r>
              <a:rPr lang="zh-TW" altLang="en-US" dirty="0"/>
              <a:t>八小時日時量平均容許濃度</a:t>
            </a:r>
          </a:p>
          <a:p>
            <a:r>
              <a:rPr lang="zh-TW" altLang="en-US" dirty="0"/>
              <a:t>短時間時量平均容許濃度</a:t>
            </a:r>
            <a:endParaRPr lang="en-US" altLang="zh-TW" dirty="0"/>
          </a:p>
          <a:p>
            <a:endParaRPr lang="zh-TW" altLang="en-US" dirty="0"/>
          </a:p>
          <a:p>
            <a:r>
              <a:rPr lang="zh-TW" altLang="en-US" dirty="0"/>
              <a:t>最高容許濃度</a:t>
            </a:r>
          </a:p>
          <a:p>
            <a:endParaRPr lang="zh-TW" altLang="en-US" dirty="0"/>
          </a:p>
        </p:txBody>
      </p:sp>
      <p:sp>
        <p:nvSpPr>
          <p:cNvPr id="5" name="投影片編號版面配置區 4"/>
          <p:cNvSpPr>
            <a:spLocks noGrp="1"/>
          </p:cNvSpPr>
          <p:nvPr>
            <p:ph type="sldNum" sz="quarter" idx="11"/>
          </p:nvPr>
        </p:nvSpPr>
        <p:spPr/>
        <p:txBody>
          <a:bodyPr/>
          <a:lstStyle/>
          <a:p>
            <a:pPr>
              <a:defRPr/>
            </a:pPr>
            <a:fld id="{C7A363E4-0B97-4E2A-B537-EE1B756C1ABB}" type="slidenum">
              <a:rPr lang="en-US" altLang="zh-TW" smtClean="0"/>
              <a:pPr>
                <a:defRPr/>
              </a:pPr>
              <a:t>18</a:t>
            </a:fld>
            <a:endParaRPr lang="en-US" altLang="zh-TW"/>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228600"/>
            <a:ext cx="7772400" cy="1143000"/>
          </a:xfrm>
        </p:spPr>
        <p:txBody>
          <a:bodyPr/>
          <a:lstStyle/>
          <a:p>
            <a:r>
              <a:rPr lang="zh-TW" altLang="en-US" dirty="0"/>
              <a:t>八小時日時量平均容許濃度</a:t>
            </a:r>
          </a:p>
        </p:txBody>
      </p:sp>
      <p:sp>
        <p:nvSpPr>
          <p:cNvPr id="73731" name="Rectangle 3"/>
          <p:cNvSpPr>
            <a:spLocks noGrp="1" noChangeArrowheads="1"/>
          </p:cNvSpPr>
          <p:nvPr>
            <p:ph type="body" idx="1"/>
          </p:nvPr>
        </p:nvSpPr>
        <p:spPr>
          <a:xfrm>
            <a:off x="539552" y="1512912"/>
            <a:ext cx="8064500" cy="4724400"/>
          </a:xfrm>
        </p:spPr>
        <p:txBody>
          <a:bodyPr/>
          <a:lstStyle/>
          <a:p>
            <a:r>
              <a:rPr lang="zh-TW" altLang="en-US" sz="2800" dirty="0">
                <a:latin typeface="Tunga" pitchFamily="2"/>
              </a:rPr>
              <a:t>「在該濃度下，大部份的正常年青人，每天工作八小時，每週工作五天，終其一生不會發生不良的健康效應。」時量平均濃度的計算通式如下：</a:t>
            </a:r>
          </a:p>
          <a:p>
            <a:pPr>
              <a:buFontTx/>
              <a:buNone/>
            </a:pPr>
            <a:endParaRPr lang="zh-TW" altLang="en-US" sz="2800" dirty="0">
              <a:latin typeface="Tunga" pitchFamily="2"/>
            </a:endParaRPr>
          </a:p>
          <a:p>
            <a:pPr>
              <a:buFontTx/>
              <a:buNone/>
            </a:pPr>
            <a:r>
              <a:rPr lang="zh-TW" altLang="en-US" sz="2800" dirty="0">
                <a:latin typeface="Times New Roman" pitchFamily="18" charset="0"/>
                <a:cs typeface="Times New Roman" pitchFamily="18" charset="0"/>
              </a:rPr>
              <a:t>        </a:t>
            </a:r>
            <a:r>
              <a:rPr lang="en-US" altLang="zh-TW" sz="2800" dirty="0">
                <a:latin typeface="Times New Roman" pitchFamily="18" charset="0"/>
                <a:cs typeface="Times New Roman" pitchFamily="18" charset="0"/>
              </a:rPr>
              <a:t>TWA</a:t>
            </a:r>
            <a:r>
              <a:rPr lang="en-US" altLang="zh-TW" sz="2800" dirty="0">
                <a:latin typeface="Tunga" pitchFamily="2"/>
              </a:rPr>
              <a:t>=</a:t>
            </a:r>
            <a:r>
              <a:rPr lang="zh-TW" altLang="en-US" sz="2800" dirty="0">
                <a:latin typeface="Tunga" pitchFamily="2"/>
              </a:rPr>
              <a:t>（</a:t>
            </a:r>
            <a:r>
              <a:rPr lang="zh-TW" altLang="en-US" sz="2800" dirty="0">
                <a:latin typeface="Tunga" pitchFamily="2"/>
                <a:sym typeface="Symbol" pitchFamily="18" charset="2"/>
              </a:rPr>
              <a:t> </a:t>
            </a:r>
            <a:r>
              <a:rPr lang="en-US" altLang="zh-TW" sz="2800" dirty="0">
                <a:latin typeface="Tunga" pitchFamily="2"/>
              </a:rPr>
              <a:t>C</a:t>
            </a:r>
            <a:r>
              <a:rPr lang="en-US" altLang="zh-TW" sz="2800" baseline="-30000" dirty="0">
                <a:latin typeface="Tunga" pitchFamily="2"/>
              </a:rPr>
              <a:t>i </a:t>
            </a:r>
            <a:r>
              <a:rPr lang="en-US" altLang="zh-TW" sz="2800" dirty="0" err="1">
                <a:latin typeface="Tunga" pitchFamily="2"/>
              </a:rPr>
              <a:t>T</a:t>
            </a:r>
            <a:r>
              <a:rPr lang="en-US" altLang="zh-TW" sz="2800" baseline="-30000" dirty="0" err="1">
                <a:latin typeface="Tunga" pitchFamily="2"/>
              </a:rPr>
              <a:t>i</a:t>
            </a:r>
            <a:r>
              <a:rPr lang="en-US" altLang="zh-TW" sz="2800" baseline="-30000" dirty="0">
                <a:latin typeface="Tunga" pitchFamily="2"/>
              </a:rPr>
              <a:t> </a:t>
            </a:r>
            <a:r>
              <a:rPr lang="zh-TW" altLang="en-US" sz="2800" dirty="0">
                <a:latin typeface="Tunga" pitchFamily="2"/>
              </a:rPr>
              <a:t>）</a:t>
            </a:r>
            <a:r>
              <a:rPr lang="en-US" altLang="zh-TW" sz="2800" dirty="0">
                <a:latin typeface="Tunga" pitchFamily="2"/>
              </a:rPr>
              <a:t>/ </a:t>
            </a:r>
            <a:r>
              <a:rPr lang="zh-TW" altLang="en-US" sz="2800" dirty="0">
                <a:latin typeface="Tunga" pitchFamily="2"/>
              </a:rPr>
              <a:t>（</a:t>
            </a:r>
            <a:r>
              <a:rPr lang="zh-TW" altLang="en-US" sz="2800" dirty="0">
                <a:latin typeface="Tunga" pitchFamily="2"/>
                <a:sym typeface="Symbol" pitchFamily="18" charset="2"/>
              </a:rPr>
              <a:t> </a:t>
            </a:r>
            <a:r>
              <a:rPr lang="en-US" altLang="zh-TW" sz="2800" dirty="0" err="1">
                <a:latin typeface="Tunga" pitchFamily="2"/>
              </a:rPr>
              <a:t>T</a:t>
            </a:r>
            <a:r>
              <a:rPr lang="en-US" altLang="zh-TW" sz="2800" baseline="-30000" dirty="0" err="1">
                <a:latin typeface="Tunga" pitchFamily="2"/>
              </a:rPr>
              <a:t>i</a:t>
            </a:r>
            <a:r>
              <a:rPr lang="en-US" altLang="zh-TW" sz="2800" baseline="-30000" dirty="0">
                <a:latin typeface="Tunga" pitchFamily="2"/>
              </a:rPr>
              <a:t> </a:t>
            </a:r>
            <a:r>
              <a:rPr lang="zh-TW" altLang="en-US" sz="2800" dirty="0">
                <a:latin typeface="Tunga" pitchFamily="2"/>
              </a:rPr>
              <a:t>）</a:t>
            </a:r>
          </a:p>
          <a:p>
            <a:pPr>
              <a:buFontTx/>
              <a:buNone/>
            </a:pPr>
            <a:endParaRPr lang="zh-TW" altLang="en-US" sz="2800" dirty="0">
              <a:latin typeface="Tunga" pitchFamily="2"/>
            </a:endParaRPr>
          </a:p>
          <a:p>
            <a:r>
              <a:rPr lang="zh-TW" altLang="en-US" sz="2800" dirty="0">
                <a:latin typeface="Tunga" pitchFamily="2"/>
              </a:rPr>
              <a:t>上式中之</a:t>
            </a:r>
            <a:r>
              <a:rPr lang="en-US" altLang="zh-TW" sz="2800" dirty="0" err="1">
                <a:latin typeface="Tunga" pitchFamily="2"/>
              </a:rPr>
              <a:t>T</a:t>
            </a:r>
            <a:r>
              <a:rPr lang="en-US" altLang="zh-TW" sz="2800" baseline="-30000" dirty="0" err="1">
                <a:latin typeface="Tunga" pitchFamily="2"/>
              </a:rPr>
              <a:t>i</a:t>
            </a:r>
            <a:r>
              <a:rPr lang="zh-TW" altLang="en-US" sz="2800" dirty="0">
                <a:latin typeface="Tunga" pitchFamily="2"/>
              </a:rPr>
              <a:t>為工作時段；</a:t>
            </a:r>
            <a:r>
              <a:rPr lang="en-US" altLang="zh-TW" sz="2800" dirty="0">
                <a:latin typeface="Tunga" pitchFamily="2"/>
              </a:rPr>
              <a:t>C</a:t>
            </a:r>
            <a:r>
              <a:rPr lang="en-US" altLang="zh-TW" sz="2800" baseline="-30000" dirty="0">
                <a:latin typeface="Tunga" pitchFamily="2"/>
              </a:rPr>
              <a:t>i</a:t>
            </a:r>
            <a:r>
              <a:rPr lang="zh-TW" altLang="en-US" sz="2800" dirty="0">
                <a:latin typeface="Tunga" pitchFamily="2"/>
              </a:rPr>
              <a:t>為該時段某物質的濃度； </a:t>
            </a:r>
            <a:r>
              <a:rPr lang="zh-TW" altLang="en-US" sz="2800" dirty="0">
                <a:latin typeface="Times New Roman" pitchFamily="18" charset="0"/>
                <a:cs typeface="Times New Roman" pitchFamily="18" charset="0"/>
                <a:sym typeface="Symbol" pitchFamily="18" charset="2"/>
              </a:rPr>
              <a:t> </a:t>
            </a:r>
            <a:r>
              <a:rPr lang="en-US" altLang="zh-TW" sz="2800" dirty="0" err="1">
                <a:latin typeface="Times New Roman" pitchFamily="18" charset="0"/>
                <a:cs typeface="Times New Roman" pitchFamily="18" charset="0"/>
              </a:rPr>
              <a:t>T</a:t>
            </a:r>
            <a:r>
              <a:rPr lang="en-US" altLang="zh-TW" sz="2800" baseline="-30000" dirty="0" err="1">
                <a:latin typeface="Times New Roman" pitchFamily="18" charset="0"/>
                <a:cs typeface="Times New Roman" pitchFamily="18" charset="0"/>
              </a:rPr>
              <a:t>i</a:t>
            </a:r>
            <a:r>
              <a:rPr lang="en-US" altLang="zh-TW" sz="2800" baseline="-30000" dirty="0">
                <a:latin typeface="Times New Roman" pitchFamily="18" charset="0"/>
                <a:cs typeface="Times New Roman" pitchFamily="18" charset="0"/>
              </a:rPr>
              <a:t> </a:t>
            </a:r>
            <a:r>
              <a:rPr lang="zh-TW" altLang="en-US" sz="2800" dirty="0">
                <a:latin typeface="Times New Roman" pitchFamily="18" charset="0"/>
                <a:cs typeface="Times New Roman" pitchFamily="18" charset="0"/>
              </a:rPr>
              <a:t>＝</a:t>
            </a:r>
            <a:r>
              <a:rPr lang="en-US" altLang="zh-TW" sz="2800" dirty="0">
                <a:latin typeface="Times New Roman" pitchFamily="18" charset="0"/>
                <a:cs typeface="Times New Roman" pitchFamily="18" charset="0"/>
              </a:rPr>
              <a:t>8 </a:t>
            </a:r>
            <a:r>
              <a:rPr lang="zh-TW" altLang="en-US" sz="2800" dirty="0">
                <a:latin typeface="Tunga" pitchFamily="2"/>
              </a:rPr>
              <a:t>小時；</a:t>
            </a:r>
            <a:r>
              <a:rPr lang="en-US" altLang="zh-TW" sz="2800" dirty="0">
                <a:latin typeface="Times New Roman" pitchFamily="18" charset="0"/>
                <a:cs typeface="Times New Roman" pitchFamily="18" charset="0"/>
              </a:rPr>
              <a:t>TWA</a:t>
            </a:r>
            <a:r>
              <a:rPr lang="zh-TW" altLang="en-US" sz="2800" dirty="0">
                <a:latin typeface="Tunga" pitchFamily="2"/>
              </a:rPr>
              <a:t>則為時量平均濃度計算值。</a:t>
            </a:r>
          </a:p>
          <a:p>
            <a:endParaRPr lang="zh-TW" altLang="en-US" sz="2800" dirty="0">
              <a:latin typeface="Tunga" pitchFamily="2"/>
            </a:endParaRPr>
          </a:p>
        </p:txBody>
      </p:sp>
      <p:sp>
        <p:nvSpPr>
          <p:cNvPr id="4" name="投影片編號版面配置區 3"/>
          <p:cNvSpPr>
            <a:spLocks noGrp="1"/>
          </p:cNvSpPr>
          <p:nvPr>
            <p:ph type="sldNum" sz="quarter" idx="11"/>
          </p:nvPr>
        </p:nvSpPr>
        <p:spPr/>
        <p:txBody>
          <a:bodyPr/>
          <a:lstStyle/>
          <a:p>
            <a:pPr>
              <a:defRPr/>
            </a:pPr>
            <a:fld id="{3AB412C4-39DC-4731-8DCF-8D6E6FCF203A}" type="slidenum">
              <a:rPr lang="en-US" altLang="zh-TW" smtClean="0"/>
              <a:pPr>
                <a:defRPr/>
              </a:pPr>
              <a:t>19</a:t>
            </a:fld>
            <a:endParaRPr lang="en-US" altLang="zh-TW"/>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subTitle" idx="1"/>
          </p:nvPr>
        </p:nvSpPr>
        <p:spPr>
          <a:xfrm>
            <a:off x="1403350" y="1988369"/>
            <a:ext cx="6624638" cy="2664767"/>
          </a:xfrm>
          <a:ln>
            <a:solidFill>
              <a:schemeClr val="tx1"/>
            </a:solidFill>
          </a:ln>
        </p:spPr>
        <p:txBody>
          <a:bodyPr/>
          <a:lstStyle/>
          <a:p>
            <a:pPr indent="631825" algn="l" eaLnBrk="1" hangingPunct="1">
              <a:lnSpc>
                <a:spcPct val="125000"/>
              </a:lnSpc>
            </a:pPr>
            <a:endParaRPr lang="en-US" altLang="zh-TW" sz="2800" b="0" dirty="0">
              <a:solidFill>
                <a:schemeClr val="accent4"/>
              </a:solidFill>
            </a:endParaRPr>
          </a:p>
          <a:p>
            <a:pPr indent="631825" algn="l" eaLnBrk="1" hangingPunct="1">
              <a:lnSpc>
                <a:spcPct val="125000"/>
              </a:lnSpc>
            </a:pPr>
            <a:r>
              <a:rPr lang="zh-TW" altLang="en-US" sz="2800" b="0" dirty="0">
                <a:solidFill>
                  <a:schemeClr val="accent4"/>
                </a:solidFill>
              </a:rPr>
              <a:t>壹、化學危害暴露標準</a:t>
            </a:r>
          </a:p>
          <a:p>
            <a:pPr indent="631825" algn="l" eaLnBrk="1" hangingPunct="1">
              <a:lnSpc>
                <a:spcPct val="125000"/>
              </a:lnSpc>
            </a:pPr>
            <a:r>
              <a:rPr lang="zh-TW" altLang="en-US" sz="2800" b="0" dirty="0">
                <a:solidFill>
                  <a:schemeClr val="accent4"/>
                </a:solidFill>
              </a:rPr>
              <a:t>貳、化學危害暴露的控制</a:t>
            </a:r>
          </a:p>
          <a:p>
            <a:pPr indent="631825" algn="l" eaLnBrk="1" hangingPunct="1">
              <a:lnSpc>
                <a:spcPct val="125000"/>
              </a:lnSpc>
            </a:pPr>
            <a:r>
              <a:rPr lang="zh-TW" altLang="en-US" sz="2800" dirty="0"/>
              <a:t> </a:t>
            </a:r>
          </a:p>
          <a:p>
            <a:pPr indent="631825" algn="l" eaLnBrk="1" hangingPunct="1">
              <a:lnSpc>
                <a:spcPct val="125000"/>
              </a:lnSpc>
            </a:pPr>
            <a:r>
              <a:rPr lang="zh-TW" altLang="en-US" sz="2800" dirty="0"/>
              <a:t> </a:t>
            </a:r>
          </a:p>
        </p:txBody>
      </p:sp>
      <p:sp>
        <p:nvSpPr>
          <p:cNvPr id="6148" name="Text Box 3"/>
          <p:cNvSpPr txBox="1">
            <a:spLocks noChangeArrowheads="1"/>
          </p:cNvSpPr>
          <p:nvPr/>
        </p:nvSpPr>
        <p:spPr bwMode="auto">
          <a:xfrm>
            <a:off x="2339752" y="476250"/>
            <a:ext cx="4465637" cy="823913"/>
          </a:xfrm>
          <a:prstGeom prst="rect">
            <a:avLst/>
          </a:prstGeom>
          <a:noFill/>
          <a:ln w="9525">
            <a:noFill/>
            <a:miter lim="800000"/>
            <a:headEnd/>
            <a:tailEnd/>
          </a:ln>
        </p:spPr>
        <p:txBody>
          <a:bodyPr>
            <a:spAutoFit/>
          </a:bodyPr>
          <a:lstStyle/>
          <a:p>
            <a:pPr algn="ctr">
              <a:spcBef>
                <a:spcPct val="50000"/>
              </a:spcBef>
            </a:pPr>
            <a:r>
              <a:rPr lang="zh-TW" altLang="en-US" sz="4800" b="1" dirty="0">
                <a:solidFill>
                  <a:srgbClr val="CC0000"/>
                </a:solidFill>
                <a:latin typeface="標楷體" pitchFamily="65" charset="-120"/>
                <a:ea typeface="標楷體" pitchFamily="65" charset="-120"/>
              </a:rPr>
              <a:t>內   容</a:t>
            </a:r>
          </a:p>
        </p:txBody>
      </p:sp>
      <p:sp>
        <p:nvSpPr>
          <p:cNvPr id="4" name="投影片編號版面配置區 3"/>
          <p:cNvSpPr>
            <a:spLocks noGrp="1"/>
          </p:cNvSpPr>
          <p:nvPr>
            <p:ph type="sldNum" sz="quarter" idx="11"/>
          </p:nvPr>
        </p:nvSpPr>
        <p:spPr/>
        <p:txBody>
          <a:bodyPr/>
          <a:lstStyle/>
          <a:p>
            <a:pPr>
              <a:defRPr/>
            </a:pPr>
            <a:fld id="{51B0DB62-EF31-42B4-A7EE-658DAF567A7B}" type="slidenum">
              <a:rPr lang="en-US" altLang="zh-TW" smtClean="0"/>
              <a:pPr>
                <a:defRPr/>
              </a:pPr>
              <a:t>2</a:t>
            </a:fld>
            <a:endParaRPr lang="en-US" altLang="zh-TW"/>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zh-TW" altLang="en-US" dirty="0">
                <a:latin typeface="Tahoma" pitchFamily="34" charset="0"/>
              </a:rPr>
              <a:t>危害指數（</a:t>
            </a:r>
            <a:r>
              <a:rPr lang="en-US" altLang="zh-TW" dirty="0">
                <a:latin typeface="Times New Roman" pitchFamily="18" charset="0"/>
                <a:cs typeface="Times New Roman" pitchFamily="18" charset="0"/>
              </a:rPr>
              <a:t>Hazard Index</a:t>
            </a:r>
            <a:r>
              <a:rPr lang="zh-TW" altLang="en-US" dirty="0">
                <a:latin typeface="Tahoma" pitchFamily="34" charset="0"/>
              </a:rPr>
              <a:t>）</a:t>
            </a:r>
          </a:p>
        </p:txBody>
      </p:sp>
      <p:sp>
        <p:nvSpPr>
          <p:cNvPr id="74755" name="Rectangle 3"/>
          <p:cNvSpPr>
            <a:spLocks noGrp="1" noChangeArrowheads="1"/>
          </p:cNvSpPr>
          <p:nvPr>
            <p:ph type="body" idx="1"/>
          </p:nvPr>
        </p:nvSpPr>
        <p:spPr>
          <a:xfrm>
            <a:off x="381000" y="1981200"/>
            <a:ext cx="8229600" cy="4114800"/>
          </a:xfrm>
        </p:spPr>
        <p:txBody>
          <a:bodyPr/>
          <a:lstStyle/>
          <a:p>
            <a:pPr>
              <a:lnSpc>
                <a:spcPct val="90000"/>
              </a:lnSpc>
            </a:pPr>
            <a:r>
              <a:rPr lang="zh-TW" altLang="en-US" sz="2800" dirty="0">
                <a:latin typeface="Tahoma" pitchFamily="34" charset="0"/>
              </a:rPr>
              <a:t>事實上，作業環境經常出現二種以上的有害物。當空氣中有二種以上有害物存在而其相互間效應非屬於相乘效應或獨立效應時，應視為相加效應，其計算方法如下：</a:t>
            </a:r>
          </a:p>
          <a:p>
            <a:pPr>
              <a:lnSpc>
                <a:spcPct val="90000"/>
              </a:lnSpc>
              <a:buFontTx/>
              <a:buNone/>
            </a:pPr>
            <a:r>
              <a:rPr lang="zh-TW" altLang="en-US" sz="2800" dirty="0">
                <a:latin typeface="Tahoma" pitchFamily="34" charset="0"/>
              </a:rPr>
              <a:t>   </a:t>
            </a:r>
          </a:p>
          <a:p>
            <a:pPr>
              <a:lnSpc>
                <a:spcPct val="90000"/>
              </a:lnSpc>
              <a:buFontTx/>
              <a:buNone/>
            </a:pPr>
            <a:r>
              <a:rPr lang="zh-TW" altLang="en-US" sz="2800" dirty="0">
                <a:latin typeface="Times New Roman" pitchFamily="18" charset="0"/>
                <a:cs typeface="Times New Roman" pitchFamily="18" charset="0"/>
              </a:rPr>
              <a:t>        </a:t>
            </a:r>
            <a:r>
              <a:rPr lang="en-US" altLang="zh-TW" sz="2800" dirty="0">
                <a:latin typeface="Times New Roman" pitchFamily="18" charset="0"/>
                <a:cs typeface="Times New Roman" pitchFamily="18" charset="0"/>
              </a:rPr>
              <a:t>HI</a:t>
            </a:r>
            <a:r>
              <a:rPr lang="zh-TW" altLang="en-US" sz="2800" dirty="0">
                <a:latin typeface="Times New Roman" pitchFamily="18" charset="0"/>
                <a:cs typeface="Times New Roman" pitchFamily="18" charset="0"/>
              </a:rPr>
              <a:t>＝</a:t>
            </a:r>
            <a:r>
              <a:rPr lang="zh-TW" altLang="en-US" sz="2800" dirty="0">
                <a:latin typeface="Times New Roman" pitchFamily="18" charset="0"/>
                <a:cs typeface="Times New Roman" pitchFamily="18" charset="0"/>
                <a:sym typeface="Symbol" pitchFamily="18" charset="2"/>
              </a:rPr>
              <a:t> （</a:t>
            </a:r>
            <a:r>
              <a:rPr lang="en-US" altLang="zh-TW" sz="2800" dirty="0" err="1">
                <a:latin typeface="Times New Roman" pitchFamily="18" charset="0"/>
                <a:cs typeface="Times New Roman" pitchFamily="18" charset="0"/>
              </a:rPr>
              <a:t>TWA</a:t>
            </a:r>
            <a:r>
              <a:rPr lang="en-US" altLang="zh-TW" sz="2800" baseline="-30000" dirty="0" err="1">
                <a:latin typeface="Times New Roman" pitchFamily="18" charset="0"/>
                <a:cs typeface="Times New Roman" pitchFamily="18" charset="0"/>
              </a:rPr>
              <a:t>i</a:t>
            </a:r>
            <a:r>
              <a:rPr lang="en-US" altLang="zh-TW" sz="2800" dirty="0">
                <a:latin typeface="Times New Roman" pitchFamily="18" charset="0"/>
                <a:cs typeface="Times New Roman" pitchFamily="18" charset="0"/>
                <a:sym typeface="Symbol" pitchFamily="18" charset="2"/>
              </a:rPr>
              <a:t> </a:t>
            </a:r>
            <a:r>
              <a:rPr lang="en-US" altLang="zh-TW" sz="2800" dirty="0">
                <a:latin typeface="Times New Roman" pitchFamily="18" charset="0"/>
                <a:cs typeface="Times New Roman" pitchFamily="18" charset="0"/>
              </a:rPr>
              <a:t>/ PEL-</a:t>
            </a:r>
            <a:r>
              <a:rPr lang="en-US" altLang="zh-TW" sz="2800" dirty="0" err="1">
                <a:latin typeface="Times New Roman" pitchFamily="18" charset="0"/>
                <a:cs typeface="Times New Roman" pitchFamily="18" charset="0"/>
              </a:rPr>
              <a:t>TWA</a:t>
            </a:r>
            <a:r>
              <a:rPr lang="en-US" altLang="zh-TW" sz="2800" baseline="-30000" dirty="0" err="1">
                <a:latin typeface="Times New Roman" pitchFamily="18" charset="0"/>
                <a:cs typeface="Times New Roman" pitchFamily="18" charset="0"/>
              </a:rPr>
              <a:t>i</a:t>
            </a:r>
            <a:r>
              <a:rPr lang="en-US" altLang="zh-TW" sz="2800" baseline="-30000" dirty="0">
                <a:latin typeface="Times New Roman" pitchFamily="18" charset="0"/>
                <a:cs typeface="Times New Roman" pitchFamily="18" charset="0"/>
              </a:rPr>
              <a:t> </a:t>
            </a:r>
            <a:r>
              <a:rPr lang="zh-TW" altLang="en-US" sz="2800" dirty="0">
                <a:latin typeface="Times New Roman" pitchFamily="18" charset="0"/>
                <a:cs typeface="Times New Roman" pitchFamily="18" charset="0"/>
              </a:rPr>
              <a:t>）              </a:t>
            </a:r>
          </a:p>
          <a:p>
            <a:pPr>
              <a:lnSpc>
                <a:spcPct val="90000"/>
              </a:lnSpc>
              <a:buFontTx/>
              <a:buNone/>
            </a:pPr>
            <a:endParaRPr lang="zh-TW" altLang="en-US" sz="2800" dirty="0">
              <a:latin typeface="Tahoma" pitchFamily="34" charset="0"/>
            </a:endParaRPr>
          </a:p>
          <a:p>
            <a:pPr>
              <a:lnSpc>
                <a:spcPct val="90000"/>
              </a:lnSpc>
            </a:pPr>
            <a:r>
              <a:rPr lang="zh-TW" altLang="en-US" sz="2800" dirty="0">
                <a:latin typeface="Tahoma" pitchFamily="34" charset="0"/>
              </a:rPr>
              <a:t>上式中，</a:t>
            </a:r>
            <a:r>
              <a:rPr lang="en-US" altLang="zh-TW" sz="2800" dirty="0" err="1">
                <a:latin typeface="Times New Roman" pitchFamily="18" charset="0"/>
                <a:cs typeface="Times New Roman" pitchFamily="18" charset="0"/>
              </a:rPr>
              <a:t>TWA</a:t>
            </a:r>
            <a:r>
              <a:rPr lang="en-US" altLang="zh-TW" sz="2800" baseline="-30000" dirty="0" err="1">
                <a:latin typeface="Times New Roman" pitchFamily="18" charset="0"/>
                <a:cs typeface="Times New Roman" pitchFamily="18" charset="0"/>
              </a:rPr>
              <a:t>i</a:t>
            </a:r>
            <a:r>
              <a:rPr lang="zh-TW" altLang="en-US" sz="2800" dirty="0">
                <a:latin typeface="Tahoma" pitchFamily="34" charset="0"/>
              </a:rPr>
              <a:t>代表某一有害物的時量平均濃度計算值；</a:t>
            </a:r>
            <a:r>
              <a:rPr lang="en-US" altLang="zh-TW" sz="2800" dirty="0">
                <a:latin typeface="Times New Roman" pitchFamily="18" charset="0"/>
                <a:cs typeface="Times New Roman" pitchFamily="18" charset="0"/>
              </a:rPr>
              <a:t>PEL-</a:t>
            </a:r>
            <a:r>
              <a:rPr lang="en-US" altLang="zh-TW" sz="2800" dirty="0" err="1">
                <a:latin typeface="Times New Roman" pitchFamily="18" charset="0"/>
                <a:cs typeface="Times New Roman" pitchFamily="18" charset="0"/>
              </a:rPr>
              <a:t>TWA</a:t>
            </a:r>
            <a:r>
              <a:rPr lang="en-US" altLang="zh-TW" sz="2800" baseline="-30000" dirty="0" err="1">
                <a:latin typeface="Times New Roman" pitchFamily="18" charset="0"/>
                <a:cs typeface="Times New Roman" pitchFamily="18" charset="0"/>
              </a:rPr>
              <a:t>i</a:t>
            </a:r>
            <a:r>
              <a:rPr lang="zh-TW" altLang="en-US" sz="2800" dirty="0">
                <a:latin typeface="Tahoma" pitchFamily="34" charset="0"/>
              </a:rPr>
              <a:t>代表</a:t>
            </a:r>
            <a:r>
              <a:rPr lang="zh-TW" altLang="en-US" sz="2800" dirty="0">
                <a:solidFill>
                  <a:srgbClr val="0000FF"/>
                </a:solidFill>
                <a:latin typeface="Tahoma" pitchFamily="34" charset="0"/>
              </a:rPr>
              <a:t>該物質</a:t>
            </a:r>
            <a:r>
              <a:rPr lang="zh-TW" altLang="en-US" sz="2800" dirty="0">
                <a:latin typeface="Tahoma" pitchFamily="34" charset="0"/>
              </a:rPr>
              <a:t>的容許濃度標準；計算結果，其和大於１即意謂超出容許濃度</a:t>
            </a:r>
            <a:r>
              <a:rPr lang="zh-TW" altLang="en-US" sz="2800" dirty="0"/>
              <a:t>。</a:t>
            </a:r>
          </a:p>
          <a:p>
            <a:pPr>
              <a:lnSpc>
                <a:spcPct val="90000"/>
              </a:lnSpc>
            </a:pPr>
            <a:endParaRPr lang="zh-TW" altLang="en-US" sz="2800" dirty="0"/>
          </a:p>
        </p:txBody>
      </p:sp>
      <p:sp>
        <p:nvSpPr>
          <p:cNvPr id="4" name="投影片編號版面配置區 3"/>
          <p:cNvSpPr>
            <a:spLocks noGrp="1"/>
          </p:cNvSpPr>
          <p:nvPr>
            <p:ph type="sldNum" sz="quarter" idx="11"/>
          </p:nvPr>
        </p:nvSpPr>
        <p:spPr/>
        <p:txBody>
          <a:bodyPr/>
          <a:lstStyle/>
          <a:p>
            <a:pPr>
              <a:defRPr/>
            </a:pPr>
            <a:fld id="{3AB412C4-39DC-4731-8DCF-8D6E6FCF203A}" type="slidenum">
              <a:rPr lang="en-US" altLang="zh-TW" smtClean="0"/>
              <a:pPr>
                <a:defRPr/>
              </a:pPr>
              <a:t>20</a:t>
            </a:fld>
            <a:endParaRPr lang="en-US" altLang="zh-TW"/>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zh-TW" altLang="en-US"/>
              <a:t>短時間時量平均容許濃度</a:t>
            </a:r>
          </a:p>
        </p:txBody>
      </p:sp>
      <p:sp>
        <p:nvSpPr>
          <p:cNvPr id="75779" name="Rectangle 3"/>
          <p:cNvSpPr>
            <a:spLocks noGrp="1" noChangeArrowheads="1"/>
          </p:cNvSpPr>
          <p:nvPr>
            <p:ph type="body" idx="1"/>
          </p:nvPr>
        </p:nvSpPr>
        <p:spPr>
          <a:xfrm>
            <a:off x="762000" y="1828800"/>
            <a:ext cx="7848600" cy="4114800"/>
          </a:xfrm>
        </p:spPr>
        <p:txBody>
          <a:bodyPr/>
          <a:lstStyle/>
          <a:p>
            <a:pPr algn="just">
              <a:lnSpc>
                <a:spcPct val="90000"/>
              </a:lnSpc>
              <a:buFontTx/>
              <a:buNone/>
            </a:pPr>
            <a:r>
              <a:rPr lang="zh-TW" altLang="en-US" sz="2800" dirty="0"/>
              <a:t>短時間時量平均容許濃度標準值的意義是指「勞工連續暴露在此濃度十五分鐘」不致於有下列反應：</a:t>
            </a:r>
          </a:p>
          <a:p>
            <a:pPr algn="just">
              <a:lnSpc>
                <a:spcPct val="90000"/>
              </a:lnSpc>
            </a:pPr>
            <a:r>
              <a:rPr lang="en-US" altLang="zh-TW" sz="2800" dirty="0"/>
              <a:t>1.</a:t>
            </a:r>
            <a:r>
              <a:rPr lang="zh-TW" altLang="en-US" sz="2800" dirty="0"/>
              <a:t>不可忍受的刺激；或</a:t>
            </a:r>
          </a:p>
          <a:p>
            <a:pPr algn="just">
              <a:lnSpc>
                <a:spcPct val="90000"/>
              </a:lnSpc>
            </a:pPr>
            <a:r>
              <a:rPr lang="en-US" altLang="zh-TW" sz="2800" dirty="0"/>
              <a:t>2.</a:t>
            </a:r>
            <a:r>
              <a:rPr lang="zh-TW" altLang="en-US" sz="2800" dirty="0"/>
              <a:t>慢性或不可逆的組織病變；或</a:t>
            </a:r>
          </a:p>
          <a:p>
            <a:pPr algn="just">
              <a:lnSpc>
                <a:spcPct val="90000"/>
              </a:lnSpc>
            </a:pPr>
            <a:r>
              <a:rPr lang="en-US" altLang="zh-TW" sz="2800" dirty="0"/>
              <a:t>3.</a:t>
            </a:r>
            <a:r>
              <a:rPr lang="zh-TW" altLang="en-US" sz="2800" dirty="0"/>
              <a:t>因醉暈作用增加意外事故的傾向或降低工作效率</a:t>
            </a:r>
          </a:p>
          <a:p>
            <a:pPr algn="just">
              <a:lnSpc>
                <a:spcPct val="90000"/>
              </a:lnSpc>
            </a:pPr>
            <a:r>
              <a:rPr lang="zh-TW" altLang="en-US" sz="2800" dirty="0"/>
              <a:t>計算式類似</a:t>
            </a:r>
            <a:r>
              <a:rPr lang="en-US" altLang="zh-TW" sz="2800" dirty="0">
                <a:latin typeface="Times New Roman" pitchFamily="18" charset="0"/>
                <a:cs typeface="Times New Roman" pitchFamily="18" charset="0"/>
              </a:rPr>
              <a:t>TWA</a:t>
            </a:r>
            <a:r>
              <a:rPr lang="zh-TW" altLang="en-US" sz="2800" dirty="0"/>
              <a:t>之計算，唯</a:t>
            </a:r>
            <a:r>
              <a:rPr lang="en-US" altLang="zh-TW" sz="2800" dirty="0"/>
              <a:t>(</a:t>
            </a:r>
            <a:r>
              <a:rPr lang="en-US" altLang="zh-TW" sz="2800" dirty="0">
                <a:latin typeface="Times New Roman" pitchFamily="18" charset="0"/>
                <a:cs typeface="Times New Roman" pitchFamily="18" charset="0"/>
              </a:rPr>
              <a:t>T</a:t>
            </a:r>
            <a:r>
              <a:rPr lang="en-US" altLang="zh-TW" sz="2800" baseline="-30000" dirty="0">
                <a:latin typeface="Times New Roman" pitchFamily="18" charset="0"/>
                <a:cs typeface="Times New Roman" pitchFamily="18" charset="0"/>
              </a:rPr>
              <a:t>1</a:t>
            </a:r>
            <a:r>
              <a:rPr lang="en-US" altLang="zh-TW" sz="2800" dirty="0">
                <a:latin typeface="Times New Roman" pitchFamily="18" charset="0"/>
                <a:cs typeface="Times New Roman" pitchFamily="18" charset="0"/>
              </a:rPr>
              <a:t>+T</a:t>
            </a:r>
            <a:r>
              <a:rPr lang="en-US" altLang="zh-TW" sz="2800" baseline="-30000" dirty="0">
                <a:latin typeface="Times New Roman" pitchFamily="18" charset="0"/>
                <a:cs typeface="Times New Roman" pitchFamily="18" charset="0"/>
              </a:rPr>
              <a:t>2</a:t>
            </a:r>
            <a:r>
              <a:rPr lang="en-US" altLang="zh-TW" sz="2800" dirty="0">
                <a:latin typeface="Times New Roman" pitchFamily="18" charset="0"/>
                <a:cs typeface="Times New Roman" pitchFamily="18" charset="0"/>
              </a:rPr>
              <a:t>+……</a:t>
            </a:r>
            <a:r>
              <a:rPr lang="en-US" altLang="zh-TW" sz="2800" dirty="0" err="1">
                <a:latin typeface="Times New Roman" pitchFamily="18" charset="0"/>
                <a:cs typeface="Times New Roman" pitchFamily="18" charset="0"/>
              </a:rPr>
              <a:t>T</a:t>
            </a:r>
            <a:r>
              <a:rPr lang="en-US" altLang="zh-TW" sz="2800" baseline="-30000" dirty="0" err="1">
                <a:latin typeface="Times New Roman" pitchFamily="18" charset="0"/>
                <a:cs typeface="Times New Roman" pitchFamily="18" charset="0"/>
              </a:rPr>
              <a:t>n</a:t>
            </a:r>
            <a:r>
              <a:rPr lang="en-US" altLang="zh-TW" sz="2800" dirty="0"/>
              <a:t>)</a:t>
            </a:r>
            <a:r>
              <a:rPr lang="zh-TW" altLang="en-US" sz="2800" dirty="0"/>
              <a:t>的時間</a:t>
            </a:r>
            <a:r>
              <a:rPr lang="zh-TW" altLang="en-US" sz="2800" dirty="0">
                <a:solidFill>
                  <a:srgbClr val="0000FF"/>
                </a:solidFill>
              </a:rPr>
              <a:t>總</a:t>
            </a:r>
            <a:r>
              <a:rPr lang="zh-TW" altLang="en-US" sz="2800" dirty="0"/>
              <a:t>和係指任何一次連續</a:t>
            </a:r>
            <a:r>
              <a:rPr lang="en-US" altLang="zh-TW" sz="2800" dirty="0"/>
              <a:t>15</a:t>
            </a:r>
            <a:r>
              <a:rPr lang="zh-TW" altLang="en-US" sz="2800" dirty="0"/>
              <a:t>分鐘。 </a:t>
            </a:r>
          </a:p>
          <a:p>
            <a:pPr>
              <a:lnSpc>
                <a:spcPct val="90000"/>
              </a:lnSpc>
            </a:pPr>
            <a:endParaRPr lang="zh-TW" altLang="en-US" sz="2800" dirty="0"/>
          </a:p>
        </p:txBody>
      </p:sp>
      <p:sp>
        <p:nvSpPr>
          <p:cNvPr id="4" name="投影片編號版面配置區 3"/>
          <p:cNvSpPr>
            <a:spLocks noGrp="1"/>
          </p:cNvSpPr>
          <p:nvPr>
            <p:ph type="sldNum" sz="quarter" idx="11"/>
          </p:nvPr>
        </p:nvSpPr>
        <p:spPr/>
        <p:txBody>
          <a:bodyPr/>
          <a:lstStyle/>
          <a:p>
            <a:pPr>
              <a:defRPr/>
            </a:pPr>
            <a:fld id="{3AB412C4-39DC-4731-8DCF-8D6E6FCF203A}" type="slidenum">
              <a:rPr lang="en-US" altLang="zh-TW" smtClean="0"/>
              <a:pPr>
                <a:defRPr/>
              </a:pPr>
              <a:t>21</a:t>
            </a:fld>
            <a:endParaRPr lang="en-US" altLang="zh-TW"/>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228600" y="5029200"/>
            <a:ext cx="9144000" cy="923330"/>
          </a:xfrm>
          <a:prstGeom prst="rect">
            <a:avLst/>
          </a:prstGeom>
          <a:noFill/>
          <a:ln w="9525">
            <a:noFill/>
            <a:miter lim="800000"/>
            <a:headEnd/>
            <a:tailEnd/>
          </a:ln>
          <a:effectLst/>
        </p:spPr>
        <p:txBody>
          <a:bodyPr>
            <a:spAutoFit/>
          </a:bodyPr>
          <a:lstStyle/>
          <a:p>
            <a:pPr algn="ctr"/>
            <a:r>
              <a:rPr lang="zh-TW" altLang="en-US" dirty="0"/>
              <a:t>*</a:t>
            </a:r>
            <a:r>
              <a:rPr lang="zh-TW" altLang="en-US" dirty="0">
                <a:latin typeface="Tahoma" pitchFamily="34" charset="0"/>
              </a:rPr>
              <a:t>說明：氣狀物濃度以</a:t>
            </a:r>
            <a:r>
              <a:rPr lang="en-US" altLang="zh-TW" dirty="0" err="1">
                <a:latin typeface="Times New Roman" pitchFamily="18" charset="0"/>
                <a:cs typeface="Times New Roman" pitchFamily="18" charset="0"/>
              </a:rPr>
              <a:t>ppm</a:t>
            </a:r>
            <a:r>
              <a:rPr lang="zh-TW" altLang="en-US" dirty="0">
                <a:latin typeface="Tahoma" pitchFamily="34" charset="0"/>
              </a:rPr>
              <a:t>，粒狀物濃度以</a:t>
            </a:r>
            <a:r>
              <a:rPr lang="en-US" altLang="zh-TW" dirty="0">
                <a:latin typeface="Times New Roman" pitchFamily="18" charset="0"/>
                <a:cs typeface="Times New Roman" pitchFamily="18" charset="0"/>
              </a:rPr>
              <a:t>mg/m</a:t>
            </a:r>
            <a:r>
              <a:rPr lang="en-US" altLang="zh-TW" baseline="30000" dirty="0">
                <a:latin typeface="Times New Roman" pitchFamily="18" charset="0"/>
                <a:cs typeface="Times New Roman" pitchFamily="18" charset="0"/>
              </a:rPr>
              <a:t>3</a:t>
            </a:r>
            <a:r>
              <a:rPr lang="zh-TW" altLang="en-US" dirty="0">
                <a:latin typeface="Tahoma" pitchFamily="34" charset="0"/>
              </a:rPr>
              <a:t>為主。</a:t>
            </a:r>
          </a:p>
          <a:p>
            <a:pPr algn="ctr"/>
            <a:r>
              <a:rPr lang="zh-TW" altLang="en-US" dirty="0">
                <a:latin typeface="Tahoma" pitchFamily="34" charset="0"/>
              </a:rPr>
              <a:t>舉例：醋酸之</a:t>
            </a:r>
            <a:r>
              <a:rPr lang="en-US" altLang="zh-TW" dirty="0">
                <a:latin typeface="Times New Roman" pitchFamily="18" charset="0"/>
                <a:cs typeface="Times New Roman" pitchFamily="18" charset="0"/>
              </a:rPr>
              <a:t>STEL= 10 </a:t>
            </a:r>
            <a:r>
              <a:rPr lang="en-US" altLang="zh-TW" dirty="0" err="1">
                <a:latin typeface="Times New Roman" pitchFamily="18" charset="0"/>
                <a:cs typeface="Times New Roman" pitchFamily="18" charset="0"/>
              </a:rPr>
              <a:t>ppm</a:t>
            </a:r>
            <a:r>
              <a:rPr lang="en-US" altLang="zh-TW" dirty="0">
                <a:latin typeface="Times New Roman" pitchFamily="18" charset="0"/>
                <a:cs typeface="Times New Roman" pitchFamily="18" charset="0"/>
              </a:rPr>
              <a:t> x 1.5 = 15 </a:t>
            </a:r>
            <a:r>
              <a:rPr lang="en-US" altLang="zh-TW" dirty="0" err="1">
                <a:latin typeface="Times New Roman" pitchFamily="18" charset="0"/>
                <a:cs typeface="Times New Roman" pitchFamily="18" charset="0"/>
              </a:rPr>
              <a:t>ppm</a:t>
            </a:r>
            <a:endParaRPr lang="en-US" altLang="zh-TW" dirty="0">
              <a:latin typeface="Times New Roman" pitchFamily="18" charset="0"/>
              <a:cs typeface="Times New Roman" pitchFamily="18" charset="0"/>
            </a:endParaRPr>
          </a:p>
          <a:p>
            <a:pPr eaLnBrk="0" hangingPunct="0"/>
            <a:endParaRPr lang="zh-TW" altLang="en-US" dirty="0">
              <a:latin typeface="Tahoma" pitchFamily="34" charset="0"/>
            </a:endParaRPr>
          </a:p>
        </p:txBody>
      </p:sp>
      <p:sp>
        <p:nvSpPr>
          <p:cNvPr id="76803" name="Rectangle 3"/>
          <p:cNvSpPr>
            <a:spLocks noGrp="1" noChangeArrowheads="1"/>
          </p:cNvSpPr>
          <p:nvPr>
            <p:ph type="title" idx="4294967295"/>
          </p:nvPr>
        </p:nvSpPr>
        <p:spPr>
          <a:xfrm>
            <a:off x="467544" y="304800"/>
            <a:ext cx="8424936" cy="1143000"/>
          </a:xfrm>
        </p:spPr>
        <p:txBody>
          <a:bodyPr/>
          <a:lstStyle/>
          <a:p>
            <a:r>
              <a:rPr lang="zh-TW" altLang="en-US" dirty="0">
                <a:latin typeface="Tahoma" pitchFamily="34" charset="0"/>
              </a:rPr>
              <a:t>變量係數（</a:t>
            </a:r>
            <a:r>
              <a:rPr lang="en-US" altLang="zh-TW" dirty="0">
                <a:latin typeface="Times New Roman" pitchFamily="18" charset="0"/>
                <a:cs typeface="Times New Roman" pitchFamily="18" charset="0"/>
              </a:rPr>
              <a:t>Excursion Factor</a:t>
            </a:r>
            <a:r>
              <a:rPr lang="zh-TW" altLang="en-US" dirty="0">
                <a:latin typeface="Times New Roman" pitchFamily="18" charset="0"/>
                <a:cs typeface="Times New Roman" pitchFamily="18" charset="0"/>
              </a:rPr>
              <a:t>）</a:t>
            </a:r>
          </a:p>
        </p:txBody>
      </p:sp>
      <p:graphicFrame>
        <p:nvGraphicFramePr>
          <p:cNvPr id="76804" name="Group 4"/>
          <p:cNvGraphicFramePr>
            <a:graphicFrameLocks noGrp="1"/>
          </p:cNvGraphicFramePr>
          <p:nvPr/>
        </p:nvGraphicFramePr>
        <p:xfrm>
          <a:off x="684213" y="1773238"/>
          <a:ext cx="7127875" cy="3108960"/>
        </p:xfrm>
        <a:graphic>
          <a:graphicData uri="http://schemas.openxmlformats.org/drawingml/2006/table">
            <a:tbl>
              <a:tblPr/>
              <a:tblGrid>
                <a:gridCol w="4718050">
                  <a:extLst>
                    <a:ext uri="{9D8B030D-6E8A-4147-A177-3AD203B41FA5}">
                      <a16:colId xmlns:a16="http://schemas.microsoft.com/office/drawing/2014/main" val="20000"/>
                    </a:ext>
                  </a:extLst>
                </a:gridCol>
                <a:gridCol w="517525">
                  <a:extLst>
                    <a:ext uri="{9D8B030D-6E8A-4147-A177-3AD203B41FA5}">
                      <a16:colId xmlns:a16="http://schemas.microsoft.com/office/drawing/2014/main" val="20001"/>
                    </a:ext>
                  </a:extLst>
                </a:gridCol>
                <a:gridCol w="1892300">
                  <a:extLst>
                    <a:ext uri="{9D8B030D-6E8A-4147-A177-3AD203B41FA5}">
                      <a16:colId xmlns:a16="http://schemas.microsoft.com/office/drawing/2014/main" val="20002"/>
                    </a:ext>
                  </a:extLst>
                </a:gridCol>
              </a:tblGrid>
              <a:tr h="2746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2400" b="0" i="0" u="none" strike="noStrike" cap="none" normalizeH="0" baseline="0" dirty="0">
                          <a:ln>
                            <a:noFill/>
                          </a:ln>
                          <a:solidFill>
                            <a:srgbClr val="333399"/>
                          </a:solidFill>
                          <a:effectLst/>
                          <a:latin typeface="Tahoma" pitchFamily="34" charset="0"/>
                          <a:ea typeface="新細明體" charset="-120"/>
                        </a:rPr>
                        <a:t>八小時日時量平均容許濃度</a:t>
                      </a:r>
                      <a:endParaRPr kumimoji="1" lang="en-US" altLang="zh-TW" sz="2400" b="0" i="0" u="none" strike="noStrike" cap="none" normalizeH="0" baseline="0" dirty="0">
                        <a:ln>
                          <a:noFill/>
                        </a:ln>
                        <a:solidFill>
                          <a:srgbClr val="333399"/>
                        </a:solidFill>
                        <a:effectLst/>
                        <a:latin typeface="Tahoma" pitchFamily="34" charset="0"/>
                        <a:ea typeface="新細明體" charset="-120"/>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2400" b="0" i="0" u="none" strike="noStrike" cap="none" normalizeH="0" baseline="0" dirty="0">
                          <a:ln>
                            <a:noFill/>
                          </a:ln>
                          <a:solidFill>
                            <a:srgbClr val="333399"/>
                          </a:solidFill>
                          <a:effectLst/>
                          <a:latin typeface="Tahoma" pitchFamily="34" charset="0"/>
                          <a:ea typeface="新細明體" charset="-120"/>
                          <a:cs typeface="Times New Roman" charset="0"/>
                        </a:rPr>
                        <a:t>(ppm</a:t>
                      </a:r>
                      <a:r>
                        <a:rPr kumimoji="1" lang="zh-TW" altLang="en-US" sz="2400" b="0" i="0" u="none" strike="noStrike" cap="none" normalizeH="0" baseline="0" dirty="0">
                          <a:ln>
                            <a:noFill/>
                          </a:ln>
                          <a:solidFill>
                            <a:srgbClr val="333399"/>
                          </a:solidFill>
                          <a:effectLst/>
                          <a:latin typeface="Tahoma" pitchFamily="34" charset="0"/>
                          <a:ea typeface="新細明體" charset="-120"/>
                        </a:rPr>
                        <a:t>或</a:t>
                      </a:r>
                      <a:r>
                        <a:rPr kumimoji="1" lang="en-US" altLang="zh-TW" sz="2400" b="0" i="0" u="none" strike="noStrike" cap="none" normalizeH="0" baseline="0" dirty="0">
                          <a:ln>
                            <a:noFill/>
                          </a:ln>
                          <a:solidFill>
                            <a:srgbClr val="333399"/>
                          </a:solidFill>
                          <a:effectLst/>
                          <a:latin typeface="Tahoma" pitchFamily="34" charset="0"/>
                          <a:ea typeface="新細明體" charset="-120"/>
                          <a:cs typeface="Times New Roman" charset="0"/>
                        </a:rPr>
                        <a:t>mg/m3)* </a:t>
                      </a:r>
                      <a:endParaRPr kumimoji="1" lang="en-US" altLang="zh-TW" sz="2400" b="0" i="0" u="none" strike="noStrike" cap="none" normalizeH="0" baseline="0" dirty="0">
                        <a:ln>
                          <a:noFill/>
                        </a:ln>
                        <a:solidFill>
                          <a:schemeClr val="tx1"/>
                        </a:solidFill>
                        <a:effectLst/>
                        <a:latin typeface="Tahoma" pitchFamily="34" charset="0"/>
                        <a:ea typeface="新細明體" charset="-12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2400" b="0" i="0" u="none" strike="noStrike" cap="none" normalizeH="0" baseline="0">
                          <a:ln>
                            <a:noFill/>
                          </a:ln>
                          <a:solidFill>
                            <a:schemeClr val="tx1"/>
                          </a:solidFill>
                          <a:effectLst/>
                          <a:latin typeface="Tahoma" pitchFamily="34" charset="0"/>
                          <a:ea typeface="新細明體" charset="-120"/>
                        </a:rPr>
                        <a:t>　</a:t>
                      </a: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2400" b="0" i="0" u="none" strike="noStrike" cap="none" normalizeH="0" baseline="0">
                          <a:ln>
                            <a:noFill/>
                          </a:ln>
                          <a:solidFill>
                            <a:srgbClr val="333399"/>
                          </a:solidFill>
                          <a:effectLst/>
                          <a:latin typeface="Tahoma" pitchFamily="34" charset="0"/>
                          <a:ea typeface="新細明體" charset="-120"/>
                        </a:rPr>
                        <a:t>變量係數</a:t>
                      </a:r>
                      <a:endParaRPr kumimoji="1" lang="zh-TW" altLang="en-US" sz="2400" b="0" i="0" u="none" strike="noStrike" cap="none" normalizeH="0" baseline="0">
                        <a:ln>
                          <a:noFill/>
                        </a:ln>
                        <a:solidFill>
                          <a:schemeClr val="tx1"/>
                        </a:solidFill>
                        <a:effectLst/>
                        <a:latin typeface="Tahoma" pitchFamily="34" charset="0"/>
                        <a:ea typeface="新細明體" charset="-120"/>
                      </a:endParaRPr>
                    </a:p>
                  </a:txBody>
                  <a:tcPr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2400" b="0" i="0" u="none" strike="noStrike" cap="none" normalizeH="0" baseline="0">
                          <a:ln>
                            <a:noFill/>
                          </a:ln>
                          <a:solidFill>
                            <a:schemeClr val="tx1"/>
                          </a:solidFill>
                          <a:effectLst/>
                          <a:latin typeface="Tahoma" pitchFamily="34" charset="0"/>
                          <a:ea typeface="新細明體" charset="-120"/>
                        </a:rPr>
                        <a:t>0~0.9</a:t>
                      </a:r>
                    </a:p>
                  </a:txBody>
                  <a:tcPr anchor="ct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400" b="0" i="0" u="none" strike="noStrike" cap="none" normalizeH="0" baseline="0">
                        <a:ln>
                          <a:noFill/>
                        </a:ln>
                        <a:solidFill>
                          <a:schemeClr val="tx1"/>
                        </a:solidFill>
                        <a:effectLst/>
                        <a:latin typeface="Tahoma" pitchFamily="34" charset="0"/>
                        <a:ea typeface="新細明體" charset="-12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2400" b="0" i="0" u="none" strike="noStrike" cap="none" normalizeH="0" baseline="0">
                          <a:ln>
                            <a:noFill/>
                          </a:ln>
                          <a:solidFill>
                            <a:schemeClr val="tx1"/>
                          </a:solidFill>
                          <a:effectLst/>
                          <a:latin typeface="Tahoma" pitchFamily="34" charset="0"/>
                          <a:ea typeface="新細明體" charset="-120"/>
                        </a:rPr>
                        <a:t>3</a:t>
                      </a:r>
                    </a:p>
                  </a:txBody>
                  <a:tcPr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746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2400" b="0" i="0" u="none" strike="noStrike" cap="none" normalizeH="0" baseline="0">
                          <a:ln>
                            <a:noFill/>
                          </a:ln>
                          <a:solidFill>
                            <a:schemeClr val="tx1"/>
                          </a:solidFill>
                          <a:effectLst/>
                          <a:latin typeface="Tahoma" pitchFamily="34" charset="0"/>
                          <a:ea typeface="新細明體" charset="-120"/>
                        </a:rPr>
                        <a:t>1~9</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400" b="0" i="0" u="none" strike="noStrike" cap="none" normalizeH="0" baseline="0">
                        <a:ln>
                          <a:noFill/>
                        </a:ln>
                        <a:solidFill>
                          <a:schemeClr val="tx1"/>
                        </a:solidFill>
                        <a:effectLst/>
                        <a:latin typeface="Tahoma" pitchFamily="34" charset="0"/>
                        <a:ea typeface="新細明體"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2400" b="0" i="0" u="none" strike="noStrike" cap="none" normalizeH="0" baseline="0">
                          <a:ln>
                            <a:noFill/>
                          </a:ln>
                          <a:solidFill>
                            <a:schemeClr val="tx1"/>
                          </a:solidFill>
                          <a:effectLst/>
                          <a:latin typeface="Tahoma" pitchFamily="34" charset="0"/>
                          <a:ea typeface="新細明體" charset="-120"/>
                        </a:rPr>
                        <a:t>2</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2746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2400" b="0" i="0" u="none" strike="noStrike" cap="none" normalizeH="0" baseline="0">
                          <a:ln>
                            <a:noFill/>
                          </a:ln>
                          <a:solidFill>
                            <a:schemeClr val="tx1"/>
                          </a:solidFill>
                          <a:effectLst/>
                          <a:latin typeface="Tahoma" pitchFamily="34" charset="0"/>
                          <a:ea typeface="新細明體" charset="-120"/>
                        </a:rPr>
                        <a:t>10~99</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400" b="0" i="0" u="none" strike="noStrike" cap="none" normalizeH="0" baseline="0">
                        <a:ln>
                          <a:noFill/>
                        </a:ln>
                        <a:solidFill>
                          <a:schemeClr val="tx1"/>
                        </a:solidFill>
                        <a:effectLst/>
                        <a:latin typeface="Tahoma" pitchFamily="34" charset="0"/>
                        <a:ea typeface="新細明體"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2400" b="0" i="0" u="none" strike="noStrike" cap="none" normalizeH="0" baseline="0">
                          <a:ln>
                            <a:noFill/>
                          </a:ln>
                          <a:solidFill>
                            <a:schemeClr val="tx1"/>
                          </a:solidFill>
                          <a:effectLst/>
                          <a:latin typeface="Tahoma" pitchFamily="34" charset="0"/>
                          <a:ea typeface="新細明體" charset="-120"/>
                        </a:rPr>
                        <a:t>   </a:t>
                      </a:r>
                      <a:r>
                        <a:rPr kumimoji="1" lang="en-US" altLang="zh-TW" sz="2400" b="0" i="0" u="none" strike="noStrike" cap="none" normalizeH="0" baseline="0">
                          <a:ln>
                            <a:noFill/>
                          </a:ln>
                          <a:solidFill>
                            <a:schemeClr val="tx1"/>
                          </a:solidFill>
                          <a:effectLst/>
                          <a:latin typeface="Tahoma" pitchFamily="34" charset="0"/>
                          <a:ea typeface="新細明體" charset="-120"/>
                        </a:rPr>
                        <a:t>1.5</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2746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2400" b="0" i="0" u="none" strike="noStrike" cap="none" normalizeH="0" baseline="0">
                          <a:ln>
                            <a:noFill/>
                          </a:ln>
                          <a:solidFill>
                            <a:schemeClr val="tx1"/>
                          </a:solidFill>
                          <a:effectLst/>
                          <a:latin typeface="Tahoma" pitchFamily="34" charset="0"/>
                          <a:ea typeface="新細明體" charset="-120"/>
                        </a:rPr>
                        <a:t>100~999</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400" b="0" i="0" u="none" strike="noStrike" cap="none" normalizeH="0" baseline="0">
                        <a:ln>
                          <a:noFill/>
                        </a:ln>
                        <a:solidFill>
                          <a:schemeClr val="tx1"/>
                        </a:solidFill>
                        <a:effectLst/>
                        <a:latin typeface="Tahoma" pitchFamily="34" charset="0"/>
                        <a:ea typeface="新細明體" charset="-12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2400" b="0" i="0" u="none" strike="noStrike" cap="none" normalizeH="0" baseline="0">
                          <a:ln>
                            <a:noFill/>
                          </a:ln>
                          <a:solidFill>
                            <a:schemeClr val="tx1"/>
                          </a:solidFill>
                          <a:effectLst/>
                          <a:latin typeface="Tahoma" pitchFamily="34" charset="0"/>
                          <a:ea typeface="新細明體" charset="-120"/>
                        </a:rPr>
                        <a:t>     </a:t>
                      </a:r>
                      <a:r>
                        <a:rPr kumimoji="1" lang="en-US" altLang="zh-TW" sz="2400" b="0" i="0" u="none" strike="noStrike" cap="none" normalizeH="0" baseline="0">
                          <a:ln>
                            <a:noFill/>
                          </a:ln>
                          <a:solidFill>
                            <a:schemeClr val="tx1"/>
                          </a:solidFill>
                          <a:effectLst/>
                          <a:latin typeface="Tahoma" pitchFamily="34" charset="0"/>
                          <a:ea typeface="新細明體" charset="-120"/>
                        </a:rPr>
                        <a:t>1.25</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2746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2400" b="0" i="0" u="none" strike="noStrike" cap="none" normalizeH="0" baseline="0">
                          <a:ln>
                            <a:noFill/>
                          </a:ln>
                          <a:solidFill>
                            <a:schemeClr val="tx1"/>
                          </a:solidFill>
                          <a:effectLst/>
                          <a:latin typeface="Tahoma" pitchFamily="34" charset="0"/>
                          <a:ea typeface="新細明體" charset="-120"/>
                        </a:rPr>
                        <a:t>1000</a:t>
                      </a:r>
                      <a:r>
                        <a:rPr kumimoji="1" lang="zh-TW" altLang="en-US" sz="2400" b="0" i="0" u="none" strike="noStrike" cap="none" normalizeH="0" baseline="0">
                          <a:ln>
                            <a:noFill/>
                          </a:ln>
                          <a:solidFill>
                            <a:schemeClr val="tx1"/>
                          </a:solidFill>
                          <a:effectLst/>
                          <a:latin typeface="Tahoma" pitchFamily="34" charset="0"/>
                          <a:ea typeface="新細明體" charset="-120"/>
                        </a:rPr>
                        <a:t>以上</a:t>
                      </a:r>
                    </a:p>
                  </a:txBody>
                  <a:tcPr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2400" b="0" i="0" u="none" strike="noStrike" cap="none" normalizeH="0" baseline="0">
                          <a:ln>
                            <a:noFill/>
                          </a:ln>
                          <a:solidFill>
                            <a:schemeClr val="tx1"/>
                          </a:solidFill>
                          <a:effectLst/>
                          <a:latin typeface="Tahoma" pitchFamily="34" charset="0"/>
                          <a:ea typeface="新細明體" charset="-120"/>
                        </a:rPr>
                        <a:t>　</a:t>
                      </a: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2400" b="0" i="0" u="none" strike="noStrike" cap="none" normalizeH="0" baseline="0">
                          <a:ln>
                            <a:noFill/>
                          </a:ln>
                          <a:solidFill>
                            <a:schemeClr val="tx1"/>
                          </a:solidFill>
                          <a:effectLst/>
                          <a:latin typeface="Tahoma" pitchFamily="34" charset="0"/>
                          <a:ea typeface="新細明體" charset="-120"/>
                        </a:rPr>
                        <a:t>1</a:t>
                      </a:r>
                    </a:p>
                  </a:txBody>
                  <a:tcPr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 name="投影片編號版面配置區 4"/>
          <p:cNvSpPr>
            <a:spLocks noGrp="1"/>
          </p:cNvSpPr>
          <p:nvPr>
            <p:ph type="sldNum" sz="quarter" idx="11"/>
          </p:nvPr>
        </p:nvSpPr>
        <p:spPr/>
        <p:txBody>
          <a:bodyPr/>
          <a:lstStyle/>
          <a:p>
            <a:pPr>
              <a:defRPr/>
            </a:pPr>
            <a:fld id="{415FC116-66E6-427C-8C9C-327EB44041DD}" type="slidenum">
              <a:rPr lang="en-US" altLang="zh-TW" smtClean="0"/>
              <a:pPr>
                <a:defRPr/>
              </a:pPr>
              <a:t>22</a:t>
            </a:fld>
            <a:endParaRPr lang="en-US" altLang="zh-TW"/>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zh-TW" altLang="en-US" dirty="0">
                <a:latin typeface="Tahoma" pitchFamily="34" charset="0"/>
              </a:rPr>
              <a:t>最高容許濃度</a:t>
            </a:r>
            <a:r>
              <a:rPr lang="en-US" altLang="zh-TW" dirty="0">
                <a:latin typeface="Tahoma" pitchFamily="34" charset="0"/>
              </a:rPr>
              <a:t>(</a:t>
            </a:r>
            <a:r>
              <a:rPr lang="en-US" altLang="zh-TW" dirty="0">
                <a:latin typeface="Times New Roman" pitchFamily="18" charset="0"/>
                <a:cs typeface="Times New Roman" pitchFamily="18" charset="0"/>
              </a:rPr>
              <a:t>Ceiling</a:t>
            </a:r>
            <a:r>
              <a:rPr lang="en-US" altLang="zh-TW" dirty="0">
                <a:latin typeface="Tahoma" pitchFamily="34" charset="0"/>
              </a:rPr>
              <a:t>)</a:t>
            </a:r>
          </a:p>
        </p:txBody>
      </p:sp>
      <p:sp>
        <p:nvSpPr>
          <p:cNvPr id="77827" name="Rectangle 3"/>
          <p:cNvSpPr>
            <a:spLocks noGrp="1" noChangeArrowheads="1"/>
          </p:cNvSpPr>
          <p:nvPr>
            <p:ph type="body" idx="1"/>
          </p:nvPr>
        </p:nvSpPr>
        <p:spPr/>
        <p:txBody>
          <a:bodyPr/>
          <a:lstStyle/>
          <a:p>
            <a:r>
              <a:rPr lang="zh-TW" altLang="en-US" dirty="0">
                <a:latin typeface="Tahoma" pitchFamily="34" charset="0"/>
              </a:rPr>
              <a:t>最高容許濃度即任何時間均不得超過的最高濃度，大部份是針對有強烈刺激性以及（或者）有快速生物效應的化合物。其意義為：「不得使勞工任何時間遭遇不可忍受的刺激或生理病變」。</a:t>
            </a:r>
          </a:p>
          <a:p>
            <a:r>
              <a:rPr lang="zh-TW" altLang="en-US" dirty="0">
                <a:latin typeface="Tahoma" pitchFamily="34" charset="0"/>
              </a:rPr>
              <a:t>不是所有的有害物都會有最高容許濃度標準值，只有少數的有害物在標準中附上「高」字，以資區別。  </a:t>
            </a:r>
          </a:p>
        </p:txBody>
      </p:sp>
      <p:sp>
        <p:nvSpPr>
          <p:cNvPr id="4" name="投影片編號版面配置區 3"/>
          <p:cNvSpPr>
            <a:spLocks noGrp="1"/>
          </p:cNvSpPr>
          <p:nvPr>
            <p:ph type="sldNum" sz="quarter" idx="11"/>
          </p:nvPr>
        </p:nvSpPr>
        <p:spPr/>
        <p:txBody>
          <a:bodyPr/>
          <a:lstStyle/>
          <a:p>
            <a:pPr>
              <a:defRPr/>
            </a:pPr>
            <a:fld id="{3AB412C4-39DC-4731-8DCF-8D6E6FCF203A}" type="slidenum">
              <a:rPr lang="en-US" altLang="zh-TW" smtClean="0"/>
              <a:pPr>
                <a:defRPr/>
              </a:pPr>
              <a:t>23</a:t>
            </a:fld>
            <a:endParaRPr lang="en-US" altLang="zh-TW"/>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0" y="990600"/>
            <a:ext cx="8991600" cy="701675"/>
          </a:xfrm>
          <a:prstGeom prst="rect">
            <a:avLst/>
          </a:prstGeom>
          <a:noFill/>
          <a:ln w="9525">
            <a:noFill/>
            <a:miter lim="800000"/>
            <a:headEnd/>
            <a:tailEnd/>
          </a:ln>
          <a:effectLst/>
        </p:spPr>
        <p:txBody>
          <a:bodyPr>
            <a:spAutoFit/>
          </a:bodyPr>
          <a:lstStyle/>
          <a:p>
            <a:pPr algn="ctr"/>
            <a:r>
              <a:rPr lang="zh-TW" altLang="en-US" sz="1200" dirty="0"/>
              <a:t>  </a:t>
            </a:r>
            <a:r>
              <a:rPr lang="zh-TW" altLang="en-US" sz="2000" dirty="0"/>
              <a:t>空氣中有害物質容許濃度標準中容易經皮膚吸收的有機溶劑舉例</a:t>
            </a:r>
          </a:p>
          <a:p>
            <a:pPr eaLnBrk="0" hangingPunct="0"/>
            <a:endParaRPr lang="zh-TW" altLang="en-US" sz="2000" dirty="0"/>
          </a:p>
        </p:txBody>
      </p:sp>
      <p:grpSp>
        <p:nvGrpSpPr>
          <p:cNvPr id="2" name="Group 3"/>
          <p:cNvGrpSpPr>
            <a:grpSpLocks/>
          </p:cNvGrpSpPr>
          <p:nvPr/>
        </p:nvGrpSpPr>
        <p:grpSpPr bwMode="auto">
          <a:xfrm>
            <a:off x="-73025" y="1412875"/>
            <a:ext cx="9324975" cy="4495800"/>
            <a:chOff x="-2" y="401"/>
            <a:chExt cx="3436" cy="1845"/>
          </a:xfrm>
        </p:grpSpPr>
        <p:grpSp>
          <p:nvGrpSpPr>
            <p:cNvPr id="3" name="Group 4"/>
            <p:cNvGrpSpPr>
              <a:grpSpLocks/>
            </p:cNvGrpSpPr>
            <p:nvPr/>
          </p:nvGrpSpPr>
          <p:grpSpPr bwMode="auto">
            <a:xfrm>
              <a:off x="0" y="403"/>
              <a:ext cx="3432" cy="1841"/>
              <a:chOff x="0" y="403"/>
              <a:chExt cx="3432" cy="1841"/>
            </a:xfrm>
          </p:grpSpPr>
          <p:grpSp>
            <p:nvGrpSpPr>
              <p:cNvPr id="4" name="Group 5"/>
              <p:cNvGrpSpPr>
                <a:grpSpLocks/>
              </p:cNvGrpSpPr>
              <p:nvPr/>
            </p:nvGrpSpPr>
            <p:grpSpPr bwMode="auto">
              <a:xfrm>
                <a:off x="0" y="403"/>
                <a:ext cx="1185" cy="518"/>
                <a:chOff x="0" y="403"/>
                <a:chExt cx="1185" cy="518"/>
              </a:xfrm>
            </p:grpSpPr>
            <p:sp>
              <p:nvSpPr>
                <p:cNvPr id="78854" name="Rectangle 6"/>
                <p:cNvSpPr>
                  <a:spLocks noChangeArrowheads="1"/>
                </p:cNvSpPr>
                <p:nvPr/>
              </p:nvSpPr>
              <p:spPr bwMode="auto">
                <a:xfrm>
                  <a:off x="11" y="403"/>
                  <a:ext cx="1163" cy="518"/>
                </a:xfrm>
                <a:prstGeom prst="rect">
                  <a:avLst/>
                </a:prstGeom>
                <a:noFill/>
                <a:ln w="9525">
                  <a:noFill/>
                  <a:miter lim="800000"/>
                  <a:headEnd/>
                  <a:tailEnd/>
                </a:ln>
                <a:effectLst/>
              </p:spPr>
              <p:txBody>
                <a:bodyPr/>
                <a:lstStyle/>
                <a:p>
                  <a:pPr algn="ctr"/>
                  <a:r>
                    <a:rPr lang="zh-TW" altLang="en-US" sz="2000"/>
                    <a:t>名稱</a:t>
                  </a:r>
                </a:p>
                <a:p>
                  <a:pPr algn="ctr" eaLnBrk="0" hangingPunct="0"/>
                  <a:endParaRPr lang="zh-TW" altLang="en-US" sz="2000"/>
                </a:p>
              </p:txBody>
            </p:sp>
            <p:sp>
              <p:nvSpPr>
                <p:cNvPr id="78855" name="Rectangle 7"/>
                <p:cNvSpPr>
                  <a:spLocks noChangeArrowheads="1"/>
                </p:cNvSpPr>
                <p:nvPr/>
              </p:nvSpPr>
              <p:spPr bwMode="auto">
                <a:xfrm>
                  <a:off x="0" y="403"/>
                  <a:ext cx="1185" cy="518"/>
                </a:xfrm>
                <a:prstGeom prst="rect">
                  <a:avLst/>
                </a:prstGeom>
                <a:noFill/>
                <a:ln w="7">
                  <a:solidFill>
                    <a:srgbClr val="A0A0A0"/>
                  </a:solidFill>
                  <a:miter lim="800000"/>
                  <a:headEnd/>
                  <a:tailEnd/>
                </a:ln>
                <a:effectLst/>
              </p:spPr>
              <p:txBody>
                <a:bodyPr/>
                <a:lstStyle/>
                <a:p>
                  <a:endParaRPr lang="zh-TW" altLang="en-US"/>
                </a:p>
              </p:txBody>
            </p:sp>
          </p:grpSp>
          <p:grpSp>
            <p:nvGrpSpPr>
              <p:cNvPr id="5" name="Group 8"/>
              <p:cNvGrpSpPr>
                <a:grpSpLocks/>
              </p:cNvGrpSpPr>
              <p:nvPr/>
            </p:nvGrpSpPr>
            <p:grpSpPr bwMode="auto">
              <a:xfrm>
                <a:off x="1185" y="403"/>
                <a:ext cx="1174" cy="518"/>
                <a:chOff x="1185" y="403"/>
                <a:chExt cx="1174" cy="518"/>
              </a:xfrm>
            </p:grpSpPr>
            <p:sp>
              <p:nvSpPr>
                <p:cNvPr id="78857" name="Rectangle 9"/>
                <p:cNvSpPr>
                  <a:spLocks noChangeArrowheads="1"/>
                </p:cNvSpPr>
                <p:nvPr/>
              </p:nvSpPr>
              <p:spPr bwMode="auto">
                <a:xfrm>
                  <a:off x="1196" y="403"/>
                  <a:ext cx="1152" cy="518"/>
                </a:xfrm>
                <a:prstGeom prst="rect">
                  <a:avLst/>
                </a:prstGeom>
                <a:noFill/>
                <a:ln w="9525">
                  <a:noFill/>
                  <a:miter lim="800000"/>
                  <a:headEnd/>
                  <a:tailEnd/>
                </a:ln>
                <a:effectLst/>
              </p:spPr>
              <p:txBody>
                <a:bodyPr/>
                <a:lstStyle/>
                <a:p>
                  <a:pPr algn="ctr"/>
                  <a:r>
                    <a:rPr lang="zh-TW" altLang="en-US" sz="2000"/>
                    <a:t>化學式</a:t>
                  </a:r>
                </a:p>
                <a:p>
                  <a:pPr algn="ctr" eaLnBrk="0" hangingPunct="0"/>
                  <a:endParaRPr lang="zh-TW" altLang="en-US" sz="2000"/>
                </a:p>
              </p:txBody>
            </p:sp>
            <p:sp>
              <p:nvSpPr>
                <p:cNvPr id="78858" name="Rectangle 10"/>
                <p:cNvSpPr>
                  <a:spLocks noChangeArrowheads="1"/>
                </p:cNvSpPr>
                <p:nvPr/>
              </p:nvSpPr>
              <p:spPr bwMode="auto">
                <a:xfrm>
                  <a:off x="1185" y="403"/>
                  <a:ext cx="1174" cy="518"/>
                </a:xfrm>
                <a:prstGeom prst="rect">
                  <a:avLst/>
                </a:prstGeom>
                <a:noFill/>
                <a:ln w="7">
                  <a:solidFill>
                    <a:srgbClr val="A0A0A0"/>
                  </a:solidFill>
                  <a:miter lim="800000"/>
                  <a:headEnd/>
                  <a:tailEnd/>
                </a:ln>
                <a:effectLst/>
              </p:spPr>
              <p:txBody>
                <a:bodyPr/>
                <a:lstStyle/>
                <a:p>
                  <a:endParaRPr lang="zh-TW" altLang="en-US"/>
                </a:p>
              </p:txBody>
            </p:sp>
          </p:grpSp>
          <p:grpSp>
            <p:nvGrpSpPr>
              <p:cNvPr id="6" name="Group 11"/>
              <p:cNvGrpSpPr>
                <a:grpSpLocks/>
              </p:cNvGrpSpPr>
              <p:nvPr/>
            </p:nvGrpSpPr>
            <p:grpSpPr bwMode="auto">
              <a:xfrm>
                <a:off x="2359" y="403"/>
                <a:ext cx="382" cy="518"/>
                <a:chOff x="2359" y="403"/>
                <a:chExt cx="382" cy="518"/>
              </a:xfrm>
            </p:grpSpPr>
            <p:sp>
              <p:nvSpPr>
                <p:cNvPr id="78860" name="Rectangle 12"/>
                <p:cNvSpPr>
                  <a:spLocks noChangeArrowheads="1"/>
                </p:cNvSpPr>
                <p:nvPr/>
              </p:nvSpPr>
              <p:spPr bwMode="auto">
                <a:xfrm>
                  <a:off x="2370" y="403"/>
                  <a:ext cx="360" cy="518"/>
                </a:xfrm>
                <a:prstGeom prst="rect">
                  <a:avLst/>
                </a:prstGeom>
                <a:noFill/>
                <a:ln w="9525">
                  <a:noFill/>
                  <a:miter lim="800000"/>
                  <a:headEnd/>
                  <a:tailEnd/>
                </a:ln>
                <a:effectLst/>
              </p:spPr>
              <p:txBody>
                <a:bodyPr/>
                <a:lstStyle/>
                <a:p>
                  <a:pPr algn="ctr"/>
                  <a:r>
                    <a:rPr lang="zh-TW" altLang="en-US" sz="2000"/>
                    <a:t>符號*</a:t>
                  </a:r>
                </a:p>
                <a:p>
                  <a:pPr algn="ctr" eaLnBrk="0" hangingPunct="0"/>
                  <a:endParaRPr lang="zh-TW" altLang="en-US" sz="2000"/>
                </a:p>
              </p:txBody>
            </p:sp>
            <p:sp>
              <p:nvSpPr>
                <p:cNvPr id="78861" name="Rectangle 13"/>
                <p:cNvSpPr>
                  <a:spLocks noChangeArrowheads="1"/>
                </p:cNvSpPr>
                <p:nvPr/>
              </p:nvSpPr>
              <p:spPr bwMode="auto">
                <a:xfrm>
                  <a:off x="2359" y="403"/>
                  <a:ext cx="382" cy="518"/>
                </a:xfrm>
                <a:prstGeom prst="rect">
                  <a:avLst/>
                </a:prstGeom>
                <a:noFill/>
                <a:ln w="7">
                  <a:solidFill>
                    <a:srgbClr val="A0A0A0"/>
                  </a:solidFill>
                  <a:miter lim="800000"/>
                  <a:headEnd/>
                  <a:tailEnd/>
                </a:ln>
                <a:effectLst/>
              </p:spPr>
              <p:txBody>
                <a:bodyPr/>
                <a:lstStyle/>
                <a:p>
                  <a:endParaRPr lang="zh-TW" altLang="en-US"/>
                </a:p>
              </p:txBody>
            </p:sp>
          </p:grpSp>
          <p:grpSp>
            <p:nvGrpSpPr>
              <p:cNvPr id="7" name="Group 14"/>
              <p:cNvGrpSpPr>
                <a:grpSpLocks/>
              </p:cNvGrpSpPr>
              <p:nvPr/>
            </p:nvGrpSpPr>
            <p:grpSpPr bwMode="auto">
              <a:xfrm>
                <a:off x="2741" y="403"/>
                <a:ext cx="691" cy="518"/>
                <a:chOff x="2741" y="403"/>
                <a:chExt cx="691" cy="518"/>
              </a:xfrm>
            </p:grpSpPr>
            <p:sp>
              <p:nvSpPr>
                <p:cNvPr id="78863" name="Rectangle 15"/>
                <p:cNvSpPr>
                  <a:spLocks noChangeArrowheads="1"/>
                </p:cNvSpPr>
                <p:nvPr/>
              </p:nvSpPr>
              <p:spPr bwMode="auto">
                <a:xfrm>
                  <a:off x="2752" y="403"/>
                  <a:ext cx="669" cy="518"/>
                </a:xfrm>
                <a:prstGeom prst="rect">
                  <a:avLst/>
                </a:prstGeom>
                <a:noFill/>
                <a:ln w="9525">
                  <a:noFill/>
                  <a:miter lim="800000"/>
                  <a:headEnd/>
                  <a:tailEnd/>
                </a:ln>
                <a:effectLst/>
              </p:spPr>
              <p:txBody>
                <a:bodyPr/>
                <a:lstStyle/>
                <a:p>
                  <a:pPr algn="ctr"/>
                  <a:r>
                    <a:rPr lang="zh-TW" altLang="en-US" sz="2000"/>
                    <a:t>容許濃度</a:t>
                  </a:r>
                  <a:r>
                    <a:rPr lang="en-US" altLang="zh-TW" sz="2000">
                      <a:latin typeface="Tahoma" pitchFamily="34" charset="0"/>
                    </a:rPr>
                    <a:t>(ppm)</a:t>
                  </a:r>
                </a:p>
                <a:p>
                  <a:pPr algn="ctr" eaLnBrk="0" hangingPunct="0"/>
                  <a:endParaRPr lang="zh-TW" altLang="en-US" sz="2000">
                    <a:latin typeface="Tahoma" pitchFamily="34" charset="0"/>
                  </a:endParaRPr>
                </a:p>
              </p:txBody>
            </p:sp>
            <p:sp>
              <p:nvSpPr>
                <p:cNvPr id="78864" name="Rectangle 16"/>
                <p:cNvSpPr>
                  <a:spLocks noChangeArrowheads="1"/>
                </p:cNvSpPr>
                <p:nvPr/>
              </p:nvSpPr>
              <p:spPr bwMode="auto">
                <a:xfrm>
                  <a:off x="2741" y="403"/>
                  <a:ext cx="691" cy="518"/>
                </a:xfrm>
                <a:prstGeom prst="rect">
                  <a:avLst/>
                </a:prstGeom>
                <a:noFill/>
                <a:ln w="7">
                  <a:solidFill>
                    <a:srgbClr val="A0A0A0"/>
                  </a:solidFill>
                  <a:miter lim="800000"/>
                  <a:headEnd/>
                  <a:tailEnd/>
                </a:ln>
                <a:effectLst/>
              </p:spPr>
              <p:txBody>
                <a:bodyPr/>
                <a:lstStyle/>
                <a:p>
                  <a:endParaRPr lang="zh-TW" altLang="en-US"/>
                </a:p>
              </p:txBody>
            </p:sp>
          </p:grpSp>
          <p:grpSp>
            <p:nvGrpSpPr>
              <p:cNvPr id="8" name="Group 17"/>
              <p:cNvGrpSpPr>
                <a:grpSpLocks/>
              </p:cNvGrpSpPr>
              <p:nvPr/>
            </p:nvGrpSpPr>
            <p:grpSpPr bwMode="auto">
              <a:xfrm>
                <a:off x="0" y="921"/>
                <a:ext cx="1285" cy="1323"/>
                <a:chOff x="0" y="921"/>
                <a:chExt cx="1285" cy="1323"/>
              </a:xfrm>
            </p:grpSpPr>
            <p:sp>
              <p:nvSpPr>
                <p:cNvPr id="78866" name="Rectangle 18"/>
                <p:cNvSpPr>
                  <a:spLocks noChangeArrowheads="1"/>
                </p:cNvSpPr>
                <p:nvPr/>
              </p:nvSpPr>
              <p:spPr bwMode="auto">
                <a:xfrm>
                  <a:off x="11" y="921"/>
                  <a:ext cx="1274" cy="1323"/>
                </a:xfrm>
                <a:prstGeom prst="rect">
                  <a:avLst/>
                </a:prstGeom>
                <a:noFill/>
                <a:ln w="9525">
                  <a:noFill/>
                  <a:miter lim="800000"/>
                  <a:headEnd/>
                  <a:tailEnd/>
                </a:ln>
                <a:effectLst/>
              </p:spPr>
              <p:txBody>
                <a:bodyPr/>
                <a:lstStyle/>
                <a:p>
                  <a:pPr indent="-269875" algn="ctr">
                    <a:lnSpc>
                      <a:spcPct val="50000"/>
                    </a:lnSpc>
                  </a:pPr>
                  <a:r>
                    <a:rPr lang="zh-TW" altLang="en-US" sz="2000" dirty="0"/>
                    <a:t>苯               </a:t>
                  </a:r>
                </a:p>
                <a:p>
                  <a:pPr indent="-269875" algn="ctr" eaLnBrk="0" hangingPunct="0">
                    <a:lnSpc>
                      <a:spcPct val="110000"/>
                    </a:lnSpc>
                  </a:pPr>
                  <a:r>
                    <a:rPr lang="zh-TW" altLang="en-US" sz="2000" dirty="0"/>
                    <a:t>二硫化碳</a:t>
                  </a:r>
                </a:p>
                <a:p>
                  <a:pPr indent="-269875" algn="ctr" eaLnBrk="0" hangingPunct="0">
                    <a:lnSpc>
                      <a:spcPct val="110000"/>
                    </a:lnSpc>
                  </a:pPr>
                  <a:r>
                    <a:rPr lang="zh-TW" altLang="en-US" sz="2000" dirty="0"/>
                    <a:t>四氯化碳</a:t>
                  </a:r>
                </a:p>
                <a:p>
                  <a:pPr indent="-269875" algn="ctr" eaLnBrk="0" hangingPunct="0">
                    <a:lnSpc>
                      <a:spcPct val="110000"/>
                    </a:lnSpc>
                  </a:pPr>
                  <a:r>
                    <a:rPr lang="en-US" altLang="zh-TW" sz="2000" dirty="0"/>
                    <a:t>1.1.2.2. </a:t>
                  </a:r>
                  <a:r>
                    <a:rPr lang="zh-TW" altLang="en-US" sz="2000" dirty="0"/>
                    <a:t>四氯乙烷</a:t>
                  </a:r>
                </a:p>
                <a:p>
                  <a:pPr indent="-269875" algn="ctr" eaLnBrk="0" hangingPunct="0">
                    <a:lnSpc>
                      <a:spcPct val="110000"/>
                    </a:lnSpc>
                  </a:pPr>
                  <a:r>
                    <a:rPr lang="zh-TW" altLang="en-US" sz="2000" dirty="0"/>
                    <a:t>木餾油酚</a:t>
                  </a:r>
                  <a:r>
                    <a:rPr lang="en-US" altLang="zh-TW" sz="2000" dirty="0"/>
                    <a:t>(</a:t>
                  </a:r>
                  <a:r>
                    <a:rPr lang="zh-TW" altLang="en-US" sz="2000" dirty="0"/>
                    <a:t>包括所有異構物</a:t>
                  </a:r>
                  <a:r>
                    <a:rPr lang="en-US" altLang="zh-TW" sz="2000" dirty="0"/>
                    <a:t>)</a:t>
                  </a:r>
                </a:p>
                <a:p>
                  <a:pPr indent="-269875" algn="ctr" eaLnBrk="0" hangingPunct="0">
                    <a:lnSpc>
                      <a:spcPct val="110000"/>
                    </a:lnSpc>
                  </a:pPr>
                  <a:r>
                    <a:rPr lang="zh-TW" altLang="en-US" sz="2000" dirty="0"/>
                    <a:t>二甲基甲醯胺</a:t>
                  </a:r>
                </a:p>
                <a:p>
                  <a:pPr indent="-269875" algn="ctr" eaLnBrk="0" hangingPunct="0">
                    <a:lnSpc>
                      <a:spcPct val="110000"/>
                    </a:lnSpc>
                  </a:pPr>
                  <a:r>
                    <a:rPr lang="zh-TW" altLang="en-US" sz="2000" dirty="0"/>
                    <a:t>乙二醇丁醚</a:t>
                  </a:r>
                </a:p>
                <a:p>
                  <a:pPr indent="-269875" algn="ctr" eaLnBrk="0" hangingPunct="0">
                    <a:lnSpc>
                      <a:spcPct val="110000"/>
                    </a:lnSpc>
                  </a:pPr>
                  <a:r>
                    <a:rPr lang="zh-TW" altLang="en-US" sz="2000" dirty="0"/>
                    <a:t>乙二酸乙醚醋酸</a:t>
                  </a:r>
                </a:p>
                <a:p>
                  <a:pPr indent="-269875" algn="ctr" eaLnBrk="0" hangingPunct="0">
                    <a:lnSpc>
                      <a:spcPct val="110000"/>
                    </a:lnSpc>
                  </a:pPr>
                  <a:r>
                    <a:rPr lang="zh-TW" altLang="en-US" sz="2000" dirty="0"/>
                    <a:t>甲基環己酮</a:t>
                  </a:r>
                </a:p>
                <a:p>
                  <a:pPr indent="-269875" algn="ctr" eaLnBrk="0" hangingPunct="0"/>
                  <a:endParaRPr lang="zh-TW" altLang="en-US" sz="2000" dirty="0"/>
                </a:p>
              </p:txBody>
            </p:sp>
            <p:sp>
              <p:nvSpPr>
                <p:cNvPr id="78867" name="Rectangle 19"/>
                <p:cNvSpPr>
                  <a:spLocks noChangeArrowheads="1"/>
                </p:cNvSpPr>
                <p:nvPr/>
              </p:nvSpPr>
              <p:spPr bwMode="auto">
                <a:xfrm>
                  <a:off x="0" y="921"/>
                  <a:ext cx="1185" cy="1323"/>
                </a:xfrm>
                <a:prstGeom prst="rect">
                  <a:avLst/>
                </a:prstGeom>
                <a:noFill/>
                <a:ln w="7">
                  <a:solidFill>
                    <a:srgbClr val="A0A0A0"/>
                  </a:solidFill>
                  <a:miter lim="800000"/>
                  <a:headEnd/>
                  <a:tailEnd/>
                </a:ln>
                <a:effectLst/>
              </p:spPr>
              <p:txBody>
                <a:bodyPr/>
                <a:lstStyle/>
                <a:p>
                  <a:endParaRPr lang="zh-TW" altLang="en-US"/>
                </a:p>
              </p:txBody>
            </p:sp>
          </p:grpSp>
          <p:grpSp>
            <p:nvGrpSpPr>
              <p:cNvPr id="9" name="Group 20"/>
              <p:cNvGrpSpPr>
                <a:grpSpLocks/>
              </p:cNvGrpSpPr>
              <p:nvPr/>
            </p:nvGrpSpPr>
            <p:grpSpPr bwMode="auto">
              <a:xfrm>
                <a:off x="1185" y="921"/>
                <a:ext cx="1174" cy="1323"/>
                <a:chOff x="1185" y="921"/>
                <a:chExt cx="1174" cy="1323"/>
              </a:xfrm>
            </p:grpSpPr>
            <p:sp>
              <p:nvSpPr>
                <p:cNvPr id="78869" name="Rectangle 21"/>
                <p:cNvSpPr>
                  <a:spLocks noChangeArrowheads="1"/>
                </p:cNvSpPr>
                <p:nvPr/>
              </p:nvSpPr>
              <p:spPr bwMode="auto">
                <a:xfrm>
                  <a:off x="1196" y="921"/>
                  <a:ext cx="1152" cy="1323"/>
                </a:xfrm>
                <a:prstGeom prst="rect">
                  <a:avLst/>
                </a:prstGeom>
                <a:noFill/>
                <a:ln w="9525">
                  <a:noFill/>
                  <a:miter lim="800000"/>
                  <a:headEnd/>
                  <a:tailEnd/>
                </a:ln>
                <a:effectLst/>
              </p:spPr>
              <p:txBody>
                <a:bodyPr/>
                <a:lstStyle/>
                <a:p>
                  <a:pPr algn="ctr"/>
                  <a:r>
                    <a:rPr lang="en-US" altLang="zh-TW" sz="2000" dirty="0">
                      <a:latin typeface="Tahoma" pitchFamily="34" charset="0"/>
                    </a:rPr>
                    <a:t>C</a:t>
                  </a:r>
                  <a:r>
                    <a:rPr lang="en-US" altLang="zh-TW" sz="2000" baseline="-30000" dirty="0">
                      <a:latin typeface="Tahoma" pitchFamily="34" charset="0"/>
                    </a:rPr>
                    <a:t>6</a:t>
                  </a:r>
                  <a:r>
                    <a:rPr lang="en-US" altLang="zh-TW" sz="2000" dirty="0">
                      <a:latin typeface="Tahoma" pitchFamily="34" charset="0"/>
                    </a:rPr>
                    <a:t>H</a:t>
                  </a:r>
                  <a:r>
                    <a:rPr lang="en-US" altLang="zh-TW" sz="2000" baseline="-30000" dirty="0">
                      <a:latin typeface="Tahoma" pitchFamily="34" charset="0"/>
                    </a:rPr>
                    <a:t>6</a:t>
                  </a:r>
                  <a:endParaRPr lang="en-US" altLang="zh-TW" sz="2000" dirty="0">
                    <a:latin typeface="Tahoma" pitchFamily="34" charset="0"/>
                  </a:endParaRPr>
                </a:p>
                <a:p>
                  <a:pPr algn="ctr" eaLnBrk="0" hangingPunct="0"/>
                  <a:r>
                    <a:rPr lang="en-US" altLang="zh-TW" sz="2000" dirty="0">
                      <a:latin typeface="Tahoma" pitchFamily="34" charset="0"/>
                    </a:rPr>
                    <a:t>CS</a:t>
                  </a:r>
                  <a:r>
                    <a:rPr lang="en-US" altLang="zh-TW" sz="2000" baseline="-30000" dirty="0">
                      <a:latin typeface="Tahoma" pitchFamily="34" charset="0"/>
                    </a:rPr>
                    <a:t>2</a:t>
                  </a:r>
                  <a:endParaRPr lang="en-US" altLang="zh-TW" sz="2000" dirty="0">
                    <a:latin typeface="Tahoma" pitchFamily="34" charset="0"/>
                  </a:endParaRPr>
                </a:p>
                <a:p>
                  <a:pPr algn="ctr" eaLnBrk="0" hangingPunct="0"/>
                  <a:r>
                    <a:rPr lang="en-US" altLang="zh-TW" sz="2000" dirty="0">
                      <a:latin typeface="Tahoma" pitchFamily="34" charset="0"/>
                    </a:rPr>
                    <a:t>CCl</a:t>
                  </a:r>
                  <a:r>
                    <a:rPr lang="en-US" altLang="zh-TW" sz="2000" baseline="-30000" dirty="0">
                      <a:latin typeface="Tahoma" pitchFamily="34" charset="0"/>
                    </a:rPr>
                    <a:t>4</a:t>
                  </a:r>
                  <a:endParaRPr lang="en-US" altLang="zh-TW" sz="2000" dirty="0">
                    <a:latin typeface="Tahoma" pitchFamily="34" charset="0"/>
                  </a:endParaRPr>
                </a:p>
                <a:p>
                  <a:pPr algn="ctr" eaLnBrk="0" hangingPunct="0"/>
                  <a:r>
                    <a:rPr lang="en-US" altLang="zh-TW" sz="2000" dirty="0">
                      <a:latin typeface="Tahoma" pitchFamily="34" charset="0"/>
                    </a:rPr>
                    <a:t>CHCl</a:t>
                  </a:r>
                  <a:r>
                    <a:rPr lang="en-US" altLang="zh-TW" sz="2000" baseline="-30000" dirty="0">
                      <a:latin typeface="Tahoma" pitchFamily="34" charset="0"/>
                    </a:rPr>
                    <a:t>2</a:t>
                  </a:r>
                  <a:r>
                    <a:rPr lang="en-US" altLang="zh-TW" sz="2000" dirty="0">
                      <a:latin typeface="Tahoma" pitchFamily="34" charset="0"/>
                    </a:rPr>
                    <a:t>CHCl</a:t>
                  </a:r>
                  <a:r>
                    <a:rPr lang="en-US" altLang="zh-TW" sz="2000" baseline="-30000" dirty="0">
                      <a:latin typeface="Tahoma" pitchFamily="34" charset="0"/>
                    </a:rPr>
                    <a:t>2</a:t>
                  </a:r>
                  <a:endParaRPr lang="en-US" altLang="zh-TW" sz="2000" dirty="0">
                    <a:latin typeface="Tahoma" pitchFamily="34" charset="0"/>
                  </a:endParaRPr>
                </a:p>
                <a:p>
                  <a:pPr algn="ctr" eaLnBrk="0" hangingPunct="0"/>
                  <a:r>
                    <a:rPr lang="en-US" altLang="zh-TW" sz="2000" dirty="0">
                      <a:latin typeface="Tahoma" pitchFamily="34" charset="0"/>
                    </a:rPr>
                    <a:t>C</a:t>
                  </a:r>
                  <a:r>
                    <a:rPr lang="en-US" altLang="zh-TW" sz="2000" baseline="-30000" dirty="0">
                      <a:latin typeface="Tahoma" pitchFamily="34" charset="0"/>
                    </a:rPr>
                    <a:t>6</a:t>
                  </a:r>
                  <a:r>
                    <a:rPr lang="en-US" altLang="zh-TW" sz="2000" dirty="0">
                      <a:latin typeface="Tahoma" pitchFamily="34" charset="0"/>
                    </a:rPr>
                    <a:t>H</a:t>
                  </a:r>
                  <a:r>
                    <a:rPr lang="en-US" altLang="zh-TW" sz="2000" baseline="-30000" dirty="0">
                      <a:latin typeface="Tahoma" pitchFamily="34" charset="0"/>
                    </a:rPr>
                    <a:t>4</a:t>
                  </a:r>
                  <a:r>
                    <a:rPr lang="en-US" altLang="zh-TW" sz="2000" dirty="0">
                      <a:latin typeface="Tahoma" pitchFamily="34" charset="0"/>
                    </a:rPr>
                    <a:t>(CH</a:t>
                  </a:r>
                  <a:r>
                    <a:rPr lang="en-US" altLang="zh-TW" sz="2000" baseline="-30000" dirty="0">
                      <a:latin typeface="Tahoma" pitchFamily="34" charset="0"/>
                    </a:rPr>
                    <a:t>3</a:t>
                  </a:r>
                  <a:r>
                    <a:rPr lang="en-US" altLang="zh-TW" sz="2000" dirty="0">
                      <a:latin typeface="Tahoma" pitchFamily="34" charset="0"/>
                    </a:rPr>
                    <a:t>)OH</a:t>
                  </a:r>
                </a:p>
                <a:p>
                  <a:pPr algn="ctr" eaLnBrk="0" hangingPunct="0"/>
                  <a:r>
                    <a:rPr lang="en-US" altLang="zh-TW" sz="2000" dirty="0">
                      <a:latin typeface="Tahoma" pitchFamily="34" charset="0"/>
                    </a:rPr>
                    <a:t>(CH</a:t>
                  </a:r>
                  <a:r>
                    <a:rPr lang="en-US" altLang="zh-TW" sz="2000" baseline="-30000" dirty="0">
                      <a:latin typeface="Tahoma" pitchFamily="34" charset="0"/>
                    </a:rPr>
                    <a:t>3</a:t>
                  </a:r>
                  <a:r>
                    <a:rPr lang="en-US" altLang="zh-TW" sz="2000" dirty="0">
                      <a:latin typeface="Tahoma" pitchFamily="34" charset="0"/>
                    </a:rPr>
                    <a:t>)</a:t>
                  </a:r>
                  <a:r>
                    <a:rPr lang="en-US" altLang="zh-TW" sz="2000" baseline="-30000" dirty="0">
                      <a:latin typeface="Tahoma" pitchFamily="34" charset="0"/>
                    </a:rPr>
                    <a:t>2</a:t>
                  </a:r>
                  <a:r>
                    <a:rPr lang="en-US" altLang="zh-TW" sz="2000" dirty="0">
                      <a:latin typeface="Tahoma" pitchFamily="34" charset="0"/>
                    </a:rPr>
                    <a:t>NCOH</a:t>
                  </a:r>
                </a:p>
                <a:p>
                  <a:pPr algn="ctr" eaLnBrk="0" hangingPunct="0"/>
                  <a:r>
                    <a:rPr lang="en-US" altLang="zh-TW" sz="2000" dirty="0">
                      <a:latin typeface="Tahoma" pitchFamily="34" charset="0"/>
                    </a:rPr>
                    <a:t>CH</a:t>
                  </a:r>
                  <a:r>
                    <a:rPr lang="en-US" altLang="zh-TW" sz="2000" baseline="-30000" dirty="0">
                      <a:latin typeface="Tahoma" pitchFamily="34" charset="0"/>
                    </a:rPr>
                    <a:t>2</a:t>
                  </a:r>
                  <a:r>
                    <a:rPr lang="en-US" altLang="zh-TW" sz="2000" dirty="0">
                      <a:latin typeface="Tahoma" pitchFamily="34" charset="0"/>
                    </a:rPr>
                    <a:t>OHCH</a:t>
                  </a:r>
                  <a:r>
                    <a:rPr lang="en-US" altLang="zh-TW" sz="2000" baseline="-30000" dirty="0">
                      <a:latin typeface="Tahoma" pitchFamily="34" charset="0"/>
                    </a:rPr>
                    <a:t>2</a:t>
                  </a:r>
                  <a:r>
                    <a:rPr lang="en-US" altLang="zh-TW" sz="2000" dirty="0">
                      <a:latin typeface="Tahoma" pitchFamily="34" charset="0"/>
                    </a:rPr>
                    <a:t>OC</a:t>
                  </a:r>
                  <a:r>
                    <a:rPr lang="en-US" altLang="zh-TW" sz="2000" baseline="-30000" dirty="0">
                      <a:latin typeface="Tahoma" pitchFamily="34" charset="0"/>
                    </a:rPr>
                    <a:t>4</a:t>
                  </a:r>
                  <a:r>
                    <a:rPr lang="en-US" altLang="zh-TW" sz="2000" dirty="0">
                      <a:latin typeface="Tahoma" pitchFamily="34" charset="0"/>
                    </a:rPr>
                    <a:t>H</a:t>
                  </a:r>
                  <a:r>
                    <a:rPr lang="en-US" altLang="zh-TW" sz="2000" baseline="-30000" dirty="0">
                      <a:latin typeface="Tahoma" pitchFamily="34" charset="0"/>
                    </a:rPr>
                    <a:t>9</a:t>
                  </a:r>
                  <a:endParaRPr lang="en-US" altLang="zh-TW" sz="2000" dirty="0">
                    <a:latin typeface="Tahoma" pitchFamily="34" charset="0"/>
                  </a:endParaRPr>
                </a:p>
                <a:p>
                  <a:pPr algn="ctr" eaLnBrk="0" hangingPunct="0"/>
                  <a:r>
                    <a:rPr lang="en-US" altLang="zh-TW" sz="2000" dirty="0">
                      <a:latin typeface="Tahoma" pitchFamily="34" charset="0"/>
                    </a:rPr>
                    <a:t>C</a:t>
                  </a:r>
                  <a:r>
                    <a:rPr lang="en-US" altLang="zh-TW" sz="2000" baseline="-30000" dirty="0">
                      <a:latin typeface="Tahoma" pitchFamily="34" charset="0"/>
                    </a:rPr>
                    <a:t>2</a:t>
                  </a:r>
                  <a:r>
                    <a:rPr lang="en-US" altLang="zh-TW" sz="2000" dirty="0">
                      <a:latin typeface="Tahoma" pitchFamily="34" charset="0"/>
                    </a:rPr>
                    <a:t>H</a:t>
                  </a:r>
                  <a:r>
                    <a:rPr lang="en-US" altLang="zh-TW" sz="2000" baseline="-30000" dirty="0">
                      <a:latin typeface="Tahoma" pitchFamily="34" charset="0"/>
                    </a:rPr>
                    <a:t>5</a:t>
                  </a:r>
                  <a:r>
                    <a:rPr lang="en-US" altLang="zh-TW" sz="2000" dirty="0">
                      <a:latin typeface="Tahoma" pitchFamily="34" charset="0"/>
                    </a:rPr>
                    <a:t>OCH</a:t>
                  </a:r>
                  <a:r>
                    <a:rPr lang="en-US" altLang="zh-TW" sz="2000" baseline="-30000" dirty="0">
                      <a:latin typeface="Tahoma" pitchFamily="34" charset="0"/>
                    </a:rPr>
                    <a:t>2</a:t>
                  </a:r>
                  <a:r>
                    <a:rPr lang="en-US" altLang="zh-TW" sz="2000" dirty="0">
                      <a:latin typeface="Tahoma" pitchFamily="34" charset="0"/>
                    </a:rPr>
                    <a:t>CH</a:t>
                  </a:r>
                  <a:r>
                    <a:rPr lang="en-US" altLang="zh-TW" sz="2000" baseline="-30000" dirty="0">
                      <a:latin typeface="Tahoma" pitchFamily="34" charset="0"/>
                    </a:rPr>
                    <a:t>2</a:t>
                  </a:r>
                  <a:r>
                    <a:rPr lang="en-US" altLang="zh-TW" sz="2000" dirty="0">
                      <a:latin typeface="Tahoma" pitchFamily="34" charset="0"/>
                    </a:rPr>
                    <a:t>OCOCH</a:t>
                  </a:r>
                  <a:r>
                    <a:rPr lang="en-US" altLang="zh-TW" sz="2000" baseline="-30000" dirty="0">
                      <a:latin typeface="Tahoma" pitchFamily="34" charset="0"/>
                    </a:rPr>
                    <a:t>3</a:t>
                  </a:r>
                  <a:endParaRPr lang="en-US" altLang="zh-TW" sz="2000" dirty="0">
                    <a:latin typeface="Tahoma" pitchFamily="34" charset="0"/>
                  </a:endParaRPr>
                </a:p>
                <a:p>
                  <a:pPr algn="ctr" eaLnBrk="0" hangingPunct="0"/>
                  <a:r>
                    <a:rPr lang="en-US" altLang="zh-TW" sz="2000" dirty="0">
                      <a:latin typeface="Tahoma" pitchFamily="34" charset="0"/>
                    </a:rPr>
                    <a:t>CH</a:t>
                  </a:r>
                  <a:r>
                    <a:rPr lang="en-US" altLang="zh-TW" sz="2000" baseline="-30000" dirty="0">
                      <a:latin typeface="Tahoma" pitchFamily="34" charset="0"/>
                    </a:rPr>
                    <a:t>3</a:t>
                  </a:r>
                  <a:r>
                    <a:rPr lang="en-US" altLang="zh-TW" sz="2000" dirty="0">
                      <a:latin typeface="Tahoma" pitchFamily="34" charset="0"/>
                    </a:rPr>
                    <a:t>C</a:t>
                  </a:r>
                  <a:r>
                    <a:rPr lang="en-US" altLang="zh-TW" sz="2000" baseline="-30000" dirty="0">
                      <a:latin typeface="Tahoma" pitchFamily="34" charset="0"/>
                    </a:rPr>
                    <a:t>5</a:t>
                  </a:r>
                  <a:r>
                    <a:rPr lang="en-US" altLang="zh-TW" sz="2000" dirty="0">
                      <a:latin typeface="Tahoma" pitchFamily="34" charset="0"/>
                    </a:rPr>
                    <a:t>H</a:t>
                  </a:r>
                  <a:r>
                    <a:rPr lang="en-US" altLang="zh-TW" sz="2000" baseline="-30000" dirty="0">
                      <a:latin typeface="Tahoma" pitchFamily="34" charset="0"/>
                    </a:rPr>
                    <a:t>9</a:t>
                  </a:r>
                  <a:r>
                    <a:rPr lang="en-US" altLang="zh-TW" sz="2000" dirty="0">
                      <a:latin typeface="Tahoma" pitchFamily="34" charset="0"/>
                    </a:rPr>
                    <a:t>CO</a:t>
                  </a:r>
                </a:p>
                <a:p>
                  <a:pPr algn="ctr" eaLnBrk="0" hangingPunct="0"/>
                  <a:endParaRPr lang="zh-TW" altLang="en-US" sz="2000" dirty="0">
                    <a:latin typeface="Tahoma" pitchFamily="34" charset="0"/>
                  </a:endParaRPr>
                </a:p>
              </p:txBody>
            </p:sp>
            <p:sp>
              <p:nvSpPr>
                <p:cNvPr id="78870" name="Rectangle 22"/>
                <p:cNvSpPr>
                  <a:spLocks noChangeArrowheads="1"/>
                </p:cNvSpPr>
                <p:nvPr/>
              </p:nvSpPr>
              <p:spPr bwMode="auto">
                <a:xfrm>
                  <a:off x="1185" y="921"/>
                  <a:ext cx="1174" cy="1323"/>
                </a:xfrm>
                <a:prstGeom prst="rect">
                  <a:avLst/>
                </a:prstGeom>
                <a:noFill/>
                <a:ln w="7">
                  <a:solidFill>
                    <a:srgbClr val="A0A0A0"/>
                  </a:solidFill>
                  <a:miter lim="800000"/>
                  <a:headEnd/>
                  <a:tailEnd/>
                </a:ln>
                <a:effectLst/>
              </p:spPr>
              <p:txBody>
                <a:bodyPr/>
                <a:lstStyle/>
                <a:p>
                  <a:endParaRPr lang="zh-TW" altLang="en-US"/>
                </a:p>
              </p:txBody>
            </p:sp>
          </p:grpSp>
          <p:grpSp>
            <p:nvGrpSpPr>
              <p:cNvPr id="10" name="Group 23"/>
              <p:cNvGrpSpPr>
                <a:grpSpLocks/>
              </p:cNvGrpSpPr>
              <p:nvPr/>
            </p:nvGrpSpPr>
            <p:grpSpPr bwMode="auto">
              <a:xfrm>
                <a:off x="2359" y="921"/>
                <a:ext cx="382" cy="1323"/>
                <a:chOff x="2359" y="921"/>
                <a:chExt cx="382" cy="1323"/>
              </a:xfrm>
            </p:grpSpPr>
            <p:sp>
              <p:nvSpPr>
                <p:cNvPr id="78872" name="Rectangle 24"/>
                <p:cNvSpPr>
                  <a:spLocks noChangeArrowheads="1"/>
                </p:cNvSpPr>
                <p:nvPr/>
              </p:nvSpPr>
              <p:spPr bwMode="auto">
                <a:xfrm>
                  <a:off x="2370" y="921"/>
                  <a:ext cx="360" cy="1323"/>
                </a:xfrm>
                <a:prstGeom prst="rect">
                  <a:avLst/>
                </a:prstGeom>
                <a:noFill/>
                <a:ln w="9525">
                  <a:noFill/>
                  <a:miter lim="800000"/>
                  <a:headEnd/>
                  <a:tailEnd/>
                </a:ln>
                <a:effectLst/>
              </p:spPr>
              <p:txBody>
                <a:bodyPr/>
                <a:lstStyle/>
                <a:p>
                  <a:pPr algn="ctr"/>
                  <a:r>
                    <a:rPr lang="zh-TW" altLang="en-US" sz="2000"/>
                    <a:t>皮</a:t>
                  </a:r>
                </a:p>
                <a:p>
                  <a:pPr algn="ctr" eaLnBrk="0" hangingPunct="0"/>
                  <a:r>
                    <a:rPr lang="zh-TW" altLang="en-US" sz="2000"/>
                    <a:t>皮</a:t>
                  </a:r>
                </a:p>
                <a:p>
                  <a:pPr algn="ctr" eaLnBrk="0" hangingPunct="0"/>
                  <a:r>
                    <a:rPr lang="zh-TW" altLang="en-US" sz="2000"/>
                    <a:t>皮</a:t>
                  </a:r>
                </a:p>
                <a:p>
                  <a:pPr algn="ctr" eaLnBrk="0" hangingPunct="0"/>
                  <a:r>
                    <a:rPr lang="zh-TW" altLang="en-US" sz="2000"/>
                    <a:t>皮</a:t>
                  </a:r>
                </a:p>
                <a:p>
                  <a:pPr algn="ctr" eaLnBrk="0" hangingPunct="0"/>
                  <a:r>
                    <a:rPr lang="zh-TW" altLang="en-US" sz="2000"/>
                    <a:t>皮</a:t>
                  </a:r>
                </a:p>
                <a:p>
                  <a:pPr algn="ctr" eaLnBrk="0" hangingPunct="0"/>
                  <a:r>
                    <a:rPr lang="zh-TW" altLang="en-US" sz="2000"/>
                    <a:t>皮</a:t>
                  </a:r>
                </a:p>
                <a:p>
                  <a:pPr algn="ctr" eaLnBrk="0" hangingPunct="0"/>
                  <a:r>
                    <a:rPr lang="zh-TW" altLang="en-US" sz="2000"/>
                    <a:t>皮</a:t>
                  </a:r>
                </a:p>
                <a:p>
                  <a:pPr algn="ctr" eaLnBrk="0" hangingPunct="0"/>
                  <a:r>
                    <a:rPr lang="zh-TW" altLang="en-US" sz="2000"/>
                    <a:t>皮</a:t>
                  </a:r>
                </a:p>
                <a:p>
                  <a:pPr algn="ctr" eaLnBrk="0" hangingPunct="0"/>
                  <a:r>
                    <a:rPr lang="zh-TW" altLang="en-US" sz="2000"/>
                    <a:t>皮</a:t>
                  </a:r>
                </a:p>
                <a:p>
                  <a:pPr algn="ctr" eaLnBrk="0" hangingPunct="0"/>
                  <a:endParaRPr lang="zh-TW" altLang="en-US" sz="2000"/>
                </a:p>
              </p:txBody>
            </p:sp>
            <p:sp>
              <p:nvSpPr>
                <p:cNvPr id="78873" name="Rectangle 25"/>
                <p:cNvSpPr>
                  <a:spLocks noChangeArrowheads="1"/>
                </p:cNvSpPr>
                <p:nvPr/>
              </p:nvSpPr>
              <p:spPr bwMode="auto">
                <a:xfrm>
                  <a:off x="2359" y="921"/>
                  <a:ext cx="382" cy="1323"/>
                </a:xfrm>
                <a:prstGeom prst="rect">
                  <a:avLst/>
                </a:prstGeom>
                <a:noFill/>
                <a:ln w="7">
                  <a:solidFill>
                    <a:srgbClr val="A0A0A0"/>
                  </a:solidFill>
                  <a:miter lim="800000"/>
                  <a:headEnd/>
                  <a:tailEnd/>
                </a:ln>
                <a:effectLst/>
              </p:spPr>
              <p:txBody>
                <a:bodyPr/>
                <a:lstStyle/>
                <a:p>
                  <a:endParaRPr lang="zh-TW" altLang="en-US"/>
                </a:p>
              </p:txBody>
            </p:sp>
          </p:grpSp>
          <p:grpSp>
            <p:nvGrpSpPr>
              <p:cNvPr id="11" name="Group 26"/>
              <p:cNvGrpSpPr>
                <a:grpSpLocks/>
              </p:cNvGrpSpPr>
              <p:nvPr/>
            </p:nvGrpSpPr>
            <p:grpSpPr bwMode="auto">
              <a:xfrm>
                <a:off x="2741" y="921"/>
                <a:ext cx="691" cy="1323"/>
                <a:chOff x="2741" y="921"/>
                <a:chExt cx="691" cy="1323"/>
              </a:xfrm>
            </p:grpSpPr>
            <p:sp>
              <p:nvSpPr>
                <p:cNvPr id="78875" name="Rectangle 27"/>
                <p:cNvSpPr>
                  <a:spLocks noChangeArrowheads="1"/>
                </p:cNvSpPr>
                <p:nvPr/>
              </p:nvSpPr>
              <p:spPr bwMode="auto">
                <a:xfrm>
                  <a:off x="2752" y="921"/>
                  <a:ext cx="669" cy="1323"/>
                </a:xfrm>
                <a:prstGeom prst="rect">
                  <a:avLst/>
                </a:prstGeom>
                <a:noFill/>
                <a:ln w="9525">
                  <a:noFill/>
                  <a:miter lim="800000"/>
                  <a:headEnd/>
                  <a:tailEnd/>
                </a:ln>
                <a:effectLst/>
              </p:spPr>
              <p:txBody>
                <a:bodyPr/>
                <a:lstStyle/>
                <a:p>
                  <a:pPr algn="ctr"/>
                  <a:r>
                    <a:rPr lang="en-US" altLang="zh-TW" sz="2000"/>
                    <a:t>25</a:t>
                  </a:r>
                </a:p>
                <a:p>
                  <a:pPr algn="ctr" eaLnBrk="0" hangingPunct="0"/>
                  <a:r>
                    <a:rPr lang="en-US" altLang="zh-TW" sz="2000"/>
                    <a:t>20</a:t>
                  </a:r>
                </a:p>
                <a:p>
                  <a:pPr algn="ctr" eaLnBrk="0" hangingPunct="0"/>
                  <a:r>
                    <a:rPr lang="en-US" altLang="zh-TW" sz="2000"/>
                    <a:t>10</a:t>
                  </a:r>
                </a:p>
                <a:p>
                  <a:pPr algn="ctr" eaLnBrk="0" hangingPunct="0"/>
                  <a:r>
                    <a:rPr lang="en-US" altLang="zh-TW" sz="2000"/>
                    <a:t>5</a:t>
                  </a:r>
                </a:p>
                <a:p>
                  <a:pPr algn="ctr" eaLnBrk="0" hangingPunct="0"/>
                  <a:r>
                    <a:rPr lang="en-US" altLang="zh-TW" sz="2000"/>
                    <a:t>5</a:t>
                  </a:r>
                </a:p>
                <a:p>
                  <a:pPr algn="ctr" eaLnBrk="0" hangingPunct="0"/>
                  <a:r>
                    <a:rPr lang="en-US" altLang="zh-TW" sz="2000"/>
                    <a:t>10</a:t>
                  </a:r>
                </a:p>
                <a:p>
                  <a:pPr algn="ctr" eaLnBrk="0" hangingPunct="0"/>
                  <a:r>
                    <a:rPr lang="en-US" altLang="zh-TW" sz="2000"/>
                    <a:t>50</a:t>
                  </a:r>
                </a:p>
                <a:p>
                  <a:pPr algn="ctr" eaLnBrk="0" hangingPunct="0"/>
                  <a:r>
                    <a:rPr lang="en-US" altLang="zh-TW" sz="2000"/>
                    <a:t>100</a:t>
                  </a:r>
                </a:p>
                <a:p>
                  <a:pPr algn="ctr" eaLnBrk="0" hangingPunct="0"/>
                  <a:r>
                    <a:rPr lang="en-US" altLang="zh-TW" sz="2000"/>
                    <a:t>50</a:t>
                  </a:r>
                </a:p>
                <a:p>
                  <a:pPr algn="ctr" eaLnBrk="0" hangingPunct="0"/>
                  <a:endParaRPr lang="zh-TW" altLang="en-US" sz="2000"/>
                </a:p>
              </p:txBody>
            </p:sp>
            <p:sp>
              <p:nvSpPr>
                <p:cNvPr id="78876" name="Rectangle 28"/>
                <p:cNvSpPr>
                  <a:spLocks noChangeArrowheads="1"/>
                </p:cNvSpPr>
                <p:nvPr/>
              </p:nvSpPr>
              <p:spPr bwMode="auto">
                <a:xfrm>
                  <a:off x="2741" y="921"/>
                  <a:ext cx="691" cy="1323"/>
                </a:xfrm>
                <a:prstGeom prst="rect">
                  <a:avLst/>
                </a:prstGeom>
                <a:noFill/>
                <a:ln w="7">
                  <a:solidFill>
                    <a:srgbClr val="A0A0A0"/>
                  </a:solidFill>
                  <a:miter lim="800000"/>
                  <a:headEnd/>
                  <a:tailEnd/>
                </a:ln>
                <a:effectLst/>
              </p:spPr>
              <p:txBody>
                <a:bodyPr/>
                <a:lstStyle/>
                <a:p>
                  <a:endParaRPr lang="zh-TW" altLang="en-US"/>
                </a:p>
              </p:txBody>
            </p:sp>
          </p:grpSp>
        </p:grpSp>
        <p:sp>
          <p:nvSpPr>
            <p:cNvPr id="78877" name="Rectangle 29"/>
            <p:cNvSpPr>
              <a:spLocks noChangeArrowheads="1"/>
            </p:cNvSpPr>
            <p:nvPr/>
          </p:nvSpPr>
          <p:spPr bwMode="auto">
            <a:xfrm>
              <a:off x="-2" y="401"/>
              <a:ext cx="3436" cy="1845"/>
            </a:xfrm>
            <a:prstGeom prst="rect">
              <a:avLst/>
            </a:prstGeom>
            <a:noFill/>
            <a:ln w="6350">
              <a:solidFill>
                <a:srgbClr val="A0A0A0"/>
              </a:solidFill>
              <a:miter lim="800000"/>
              <a:headEnd/>
              <a:tailEnd/>
            </a:ln>
            <a:effectLst/>
          </p:spPr>
          <p:txBody>
            <a:bodyPr/>
            <a:lstStyle/>
            <a:p>
              <a:endParaRPr lang="zh-TW" altLang="en-US"/>
            </a:p>
          </p:txBody>
        </p:sp>
      </p:grpSp>
      <p:sp>
        <p:nvSpPr>
          <p:cNvPr id="78878" name="Rectangle 30"/>
          <p:cNvSpPr>
            <a:spLocks noChangeArrowheads="1"/>
          </p:cNvSpPr>
          <p:nvPr/>
        </p:nvSpPr>
        <p:spPr bwMode="auto">
          <a:xfrm>
            <a:off x="381000" y="6019800"/>
            <a:ext cx="8305800" cy="701675"/>
          </a:xfrm>
          <a:prstGeom prst="rect">
            <a:avLst/>
          </a:prstGeom>
          <a:noFill/>
          <a:ln w="9525">
            <a:noFill/>
            <a:miter lim="800000"/>
            <a:headEnd/>
            <a:tailEnd/>
          </a:ln>
          <a:effectLst/>
        </p:spPr>
        <p:txBody>
          <a:bodyPr>
            <a:spAutoFit/>
          </a:bodyPr>
          <a:lstStyle/>
          <a:p>
            <a:pPr algn="ctr"/>
            <a:r>
              <a:rPr lang="zh-TW" altLang="en-US" sz="2000"/>
              <a:t>*符號「皮」表示該物質容易從皮膚粘膜滲入體內</a:t>
            </a:r>
            <a:r>
              <a:rPr lang="en-US" altLang="zh-TW" sz="2000"/>
              <a:t>,</a:t>
            </a:r>
            <a:r>
              <a:rPr lang="zh-TW" altLang="en-US" sz="2000"/>
              <a:t>應防止皮膚直接接觸。</a:t>
            </a:r>
          </a:p>
          <a:p>
            <a:pPr eaLnBrk="0" hangingPunct="0"/>
            <a:endParaRPr lang="zh-TW" altLang="en-US" sz="2000"/>
          </a:p>
        </p:txBody>
      </p:sp>
      <p:sp>
        <p:nvSpPr>
          <p:cNvPr id="78879" name="Rectangle 31"/>
          <p:cNvSpPr>
            <a:spLocks noGrp="1" noChangeArrowheads="1"/>
          </p:cNvSpPr>
          <p:nvPr>
            <p:ph type="title" idx="4294967295"/>
          </p:nvPr>
        </p:nvSpPr>
        <p:spPr>
          <a:xfrm>
            <a:off x="685800" y="0"/>
            <a:ext cx="7772400" cy="1143000"/>
          </a:xfrm>
        </p:spPr>
        <p:txBody>
          <a:bodyPr/>
          <a:lstStyle/>
          <a:p>
            <a:r>
              <a:rPr lang="zh-TW" altLang="en-US" dirty="0">
                <a:latin typeface="Tahoma" pitchFamily="34" charset="0"/>
              </a:rPr>
              <a:t>「皮」字註記</a:t>
            </a:r>
            <a:r>
              <a:rPr lang="en-US" altLang="zh-TW" dirty="0">
                <a:latin typeface="Tahoma" pitchFamily="34" charset="0"/>
              </a:rPr>
              <a:t>(</a:t>
            </a:r>
            <a:r>
              <a:rPr lang="en-US" altLang="zh-TW" dirty="0">
                <a:latin typeface="Times New Roman" pitchFamily="18" charset="0"/>
                <a:cs typeface="Times New Roman" pitchFamily="18" charset="0"/>
              </a:rPr>
              <a:t>skin notation</a:t>
            </a:r>
            <a:r>
              <a:rPr lang="en-US" altLang="zh-TW" dirty="0">
                <a:latin typeface="Tahoma" pitchFamily="34" charset="0"/>
              </a:rPr>
              <a:t>)</a:t>
            </a:r>
          </a:p>
        </p:txBody>
      </p:sp>
      <p:sp>
        <p:nvSpPr>
          <p:cNvPr id="32" name="投影片編號版面配置區 31"/>
          <p:cNvSpPr>
            <a:spLocks noGrp="1"/>
          </p:cNvSpPr>
          <p:nvPr>
            <p:ph type="sldNum" sz="quarter" idx="11"/>
          </p:nvPr>
        </p:nvSpPr>
        <p:spPr/>
        <p:txBody>
          <a:bodyPr/>
          <a:lstStyle/>
          <a:p>
            <a:pPr>
              <a:defRPr/>
            </a:pPr>
            <a:fld id="{415FC116-66E6-427C-8C9C-327EB44041DD}" type="slidenum">
              <a:rPr lang="en-US" altLang="zh-TW" smtClean="0"/>
              <a:pPr>
                <a:defRPr/>
              </a:pPr>
              <a:t>24</a:t>
            </a:fld>
            <a:endParaRPr lang="en-US" altLang="zh-TW"/>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p:txBody>
          <a:bodyPr/>
          <a:lstStyle/>
          <a:p>
            <a:r>
              <a:rPr lang="zh-TW" altLang="en-US" dirty="0">
                <a:solidFill>
                  <a:schemeClr val="tx1"/>
                </a:solidFill>
              </a:rPr>
              <a:t>容許濃度標準之應用例</a:t>
            </a:r>
            <a:br>
              <a:rPr lang="zh-TW" altLang="en-US" dirty="0">
                <a:solidFill>
                  <a:schemeClr val="tx1"/>
                </a:solidFill>
              </a:rPr>
            </a:br>
            <a:endParaRPr lang="zh-TW" altLang="en-US" dirty="0">
              <a:solidFill>
                <a:schemeClr val="tx1"/>
              </a:solidFill>
            </a:endParaRPr>
          </a:p>
        </p:txBody>
      </p:sp>
      <p:sp>
        <p:nvSpPr>
          <p:cNvPr id="81923" name="Rectangle 3"/>
          <p:cNvSpPr>
            <a:spLocks noGrp="1" noChangeArrowheads="1"/>
          </p:cNvSpPr>
          <p:nvPr>
            <p:ph type="subTitle" idx="1"/>
          </p:nvPr>
        </p:nvSpPr>
        <p:spPr/>
        <p:txBody>
          <a:bodyPr/>
          <a:lstStyle/>
          <a:p>
            <a:endParaRPr lang="zh-TW" altLang="en-US"/>
          </a:p>
        </p:txBody>
      </p:sp>
      <p:sp>
        <p:nvSpPr>
          <p:cNvPr id="4" name="投影片編號版面配置區 3"/>
          <p:cNvSpPr>
            <a:spLocks noGrp="1"/>
          </p:cNvSpPr>
          <p:nvPr>
            <p:ph type="sldNum" sz="quarter" idx="11"/>
          </p:nvPr>
        </p:nvSpPr>
        <p:spPr/>
        <p:txBody>
          <a:bodyPr/>
          <a:lstStyle/>
          <a:p>
            <a:pPr>
              <a:defRPr/>
            </a:pPr>
            <a:fld id="{51B0DB62-EF31-42B4-A7EE-658DAF567A7B}" type="slidenum">
              <a:rPr lang="en-US" altLang="zh-TW" smtClean="0"/>
              <a:pPr>
                <a:defRPr/>
              </a:pPr>
              <a:t>25</a:t>
            </a:fld>
            <a:endParaRPr lang="en-US" altLang="zh-TW"/>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533400" y="685800"/>
            <a:ext cx="8305800" cy="1631216"/>
          </a:xfrm>
          <a:prstGeom prst="rect">
            <a:avLst/>
          </a:prstGeom>
          <a:noFill/>
          <a:ln w="9525">
            <a:noFill/>
            <a:miter lim="800000"/>
            <a:headEnd/>
            <a:tailEnd/>
          </a:ln>
          <a:effectLst/>
        </p:spPr>
        <p:txBody>
          <a:bodyPr>
            <a:spAutoFit/>
          </a:bodyPr>
          <a:lstStyle/>
          <a:p>
            <a:pPr algn="ctr" eaLnBrk="0" hangingPunct="0"/>
            <a:r>
              <a:rPr lang="zh-TW" altLang="en-US" sz="1400" b="1" dirty="0"/>
              <a:t> </a:t>
            </a:r>
            <a:endParaRPr lang="zh-TW" altLang="en-US" sz="1200" dirty="0"/>
          </a:p>
          <a:p>
            <a:pPr eaLnBrk="0" hangingPunct="0"/>
            <a:r>
              <a:rPr lang="zh-TW" altLang="en-US" sz="2800" dirty="0"/>
              <a:t>甲苯</a:t>
            </a:r>
            <a:r>
              <a:rPr lang="en-US" altLang="zh-TW" sz="2800" dirty="0"/>
              <a:t>PEL-TWA</a:t>
            </a:r>
            <a:r>
              <a:rPr lang="zh-TW" altLang="en-US" sz="2800" dirty="0"/>
              <a:t>為</a:t>
            </a:r>
            <a:r>
              <a:rPr lang="en-US" altLang="zh-TW" sz="2800" dirty="0"/>
              <a:t>100ppm</a:t>
            </a:r>
            <a:r>
              <a:rPr lang="zh-TW" altLang="en-US" sz="2800" dirty="0"/>
              <a:t>， </a:t>
            </a:r>
            <a:r>
              <a:rPr lang="en-US" altLang="zh-TW" sz="2800" dirty="0"/>
              <a:t>PEL-STEL </a:t>
            </a:r>
            <a:r>
              <a:rPr lang="zh-TW" altLang="en-US" sz="2800" dirty="0"/>
              <a:t>為</a:t>
            </a:r>
            <a:r>
              <a:rPr lang="en-US" altLang="zh-TW" sz="2800" dirty="0"/>
              <a:t>125ppm</a:t>
            </a:r>
          </a:p>
          <a:p>
            <a:pPr eaLnBrk="0" hangingPunct="0"/>
            <a:r>
              <a:rPr lang="zh-TW" altLang="en-US" sz="2800" dirty="0"/>
              <a:t>求八小時日時量平均容許濃度？</a:t>
            </a:r>
          </a:p>
          <a:p>
            <a:pPr algn="ctr" eaLnBrk="0" hangingPunct="0"/>
            <a:r>
              <a:rPr lang="zh-TW" altLang="en-US" sz="1200" dirty="0"/>
              <a:t> </a:t>
            </a:r>
          </a:p>
          <a:p>
            <a:pPr eaLnBrk="0" hangingPunct="0"/>
            <a:endParaRPr lang="zh-TW" altLang="en-US" dirty="0"/>
          </a:p>
        </p:txBody>
      </p:sp>
      <p:grpSp>
        <p:nvGrpSpPr>
          <p:cNvPr id="2" name="Group 3"/>
          <p:cNvGrpSpPr>
            <a:grpSpLocks/>
          </p:cNvGrpSpPr>
          <p:nvPr/>
        </p:nvGrpSpPr>
        <p:grpSpPr bwMode="auto">
          <a:xfrm>
            <a:off x="1828800" y="2244560"/>
            <a:ext cx="5384800" cy="2336568"/>
            <a:chOff x="-2" y="899"/>
            <a:chExt cx="3392" cy="2019"/>
          </a:xfrm>
        </p:grpSpPr>
        <p:grpSp>
          <p:nvGrpSpPr>
            <p:cNvPr id="3" name="Group 4"/>
            <p:cNvGrpSpPr>
              <a:grpSpLocks/>
            </p:cNvGrpSpPr>
            <p:nvPr/>
          </p:nvGrpSpPr>
          <p:grpSpPr bwMode="auto">
            <a:xfrm>
              <a:off x="0" y="901"/>
              <a:ext cx="3388" cy="2015"/>
              <a:chOff x="0" y="901"/>
              <a:chExt cx="3388" cy="2015"/>
            </a:xfrm>
          </p:grpSpPr>
          <p:grpSp>
            <p:nvGrpSpPr>
              <p:cNvPr id="4" name="Group 5"/>
              <p:cNvGrpSpPr>
                <a:grpSpLocks/>
              </p:cNvGrpSpPr>
              <p:nvPr/>
            </p:nvGrpSpPr>
            <p:grpSpPr bwMode="auto">
              <a:xfrm>
                <a:off x="0" y="901"/>
                <a:ext cx="1694" cy="403"/>
                <a:chOff x="0" y="901"/>
                <a:chExt cx="1694" cy="403"/>
              </a:xfrm>
            </p:grpSpPr>
            <p:sp>
              <p:nvSpPr>
                <p:cNvPr id="82950" name="Rectangle 6"/>
                <p:cNvSpPr>
                  <a:spLocks noChangeArrowheads="1"/>
                </p:cNvSpPr>
                <p:nvPr/>
              </p:nvSpPr>
              <p:spPr bwMode="auto">
                <a:xfrm>
                  <a:off x="11" y="901"/>
                  <a:ext cx="1672" cy="403"/>
                </a:xfrm>
                <a:prstGeom prst="rect">
                  <a:avLst/>
                </a:prstGeom>
                <a:noFill/>
                <a:ln w="9525">
                  <a:noFill/>
                  <a:miter lim="800000"/>
                  <a:headEnd/>
                  <a:tailEnd/>
                </a:ln>
                <a:effectLst/>
              </p:spPr>
              <p:txBody>
                <a:bodyPr/>
                <a:lstStyle/>
                <a:p>
                  <a:pPr algn="ctr"/>
                  <a:r>
                    <a:rPr lang="zh-TW" altLang="en-US" sz="2800"/>
                    <a:t>濃度（</a:t>
                  </a:r>
                  <a:r>
                    <a:rPr lang="en-US" altLang="zh-TW" sz="2800"/>
                    <a:t>ppm</a:t>
                  </a:r>
                  <a:r>
                    <a:rPr lang="zh-TW" altLang="en-US" sz="2800"/>
                    <a:t>）</a:t>
                  </a:r>
                </a:p>
                <a:p>
                  <a:pPr algn="ctr" eaLnBrk="0" hangingPunct="0"/>
                  <a:endParaRPr lang="zh-TW" altLang="en-US" sz="2800"/>
                </a:p>
              </p:txBody>
            </p:sp>
            <p:sp>
              <p:nvSpPr>
                <p:cNvPr id="82951" name="Rectangle 7"/>
                <p:cNvSpPr>
                  <a:spLocks noChangeArrowheads="1"/>
                </p:cNvSpPr>
                <p:nvPr/>
              </p:nvSpPr>
              <p:spPr bwMode="auto">
                <a:xfrm>
                  <a:off x="0" y="901"/>
                  <a:ext cx="1694" cy="403"/>
                </a:xfrm>
                <a:prstGeom prst="rect">
                  <a:avLst/>
                </a:prstGeom>
                <a:noFill/>
                <a:ln w="7">
                  <a:solidFill>
                    <a:srgbClr val="A0A0A0"/>
                  </a:solidFill>
                  <a:miter lim="800000"/>
                  <a:headEnd/>
                  <a:tailEnd/>
                </a:ln>
                <a:effectLst/>
              </p:spPr>
              <p:txBody>
                <a:bodyPr/>
                <a:lstStyle/>
                <a:p>
                  <a:endParaRPr lang="zh-TW" altLang="en-US"/>
                </a:p>
              </p:txBody>
            </p:sp>
          </p:grpSp>
          <p:grpSp>
            <p:nvGrpSpPr>
              <p:cNvPr id="5" name="Group 8"/>
              <p:cNvGrpSpPr>
                <a:grpSpLocks/>
              </p:cNvGrpSpPr>
              <p:nvPr/>
            </p:nvGrpSpPr>
            <p:grpSpPr bwMode="auto">
              <a:xfrm>
                <a:off x="1694" y="901"/>
                <a:ext cx="1694" cy="403"/>
                <a:chOff x="1694" y="901"/>
                <a:chExt cx="1694" cy="403"/>
              </a:xfrm>
            </p:grpSpPr>
            <p:sp>
              <p:nvSpPr>
                <p:cNvPr id="82953" name="Rectangle 9"/>
                <p:cNvSpPr>
                  <a:spLocks noChangeArrowheads="1"/>
                </p:cNvSpPr>
                <p:nvPr/>
              </p:nvSpPr>
              <p:spPr bwMode="auto">
                <a:xfrm>
                  <a:off x="1705" y="901"/>
                  <a:ext cx="1672" cy="403"/>
                </a:xfrm>
                <a:prstGeom prst="rect">
                  <a:avLst/>
                </a:prstGeom>
                <a:noFill/>
                <a:ln w="9525">
                  <a:noFill/>
                  <a:miter lim="800000"/>
                  <a:headEnd/>
                  <a:tailEnd/>
                </a:ln>
                <a:effectLst/>
              </p:spPr>
              <p:txBody>
                <a:bodyPr/>
                <a:lstStyle/>
                <a:p>
                  <a:pPr algn="ctr"/>
                  <a:r>
                    <a:rPr lang="zh-TW" altLang="en-US" sz="2800"/>
                    <a:t>時間（小時）</a:t>
                  </a:r>
                </a:p>
                <a:p>
                  <a:pPr algn="ctr" eaLnBrk="0" hangingPunct="0"/>
                  <a:endParaRPr lang="zh-TW" altLang="en-US" sz="2800"/>
                </a:p>
              </p:txBody>
            </p:sp>
            <p:sp>
              <p:nvSpPr>
                <p:cNvPr id="82954" name="Rectangle 10"/>
                <p:cNvSpPr>
                  <a:spLocks noChangeArrowheads="1"/>
                </p:cNvSpPr>
                <p:nvPr/>
              </p:nvSpPr>
              <p:spPr bwMode="auto">
                <a:xfrm>
                  <a:off x="1694" y="901"/>
                  <a:ext cx="1694" cy="403"/>
                </a:xfrm>
                <a:prstGeom prst="rect">
                  <a:avLst/>
                </a:prstGeom>
                <a:noFill/>
                <a:ln w="7">
                  <a:solidFill>
                    <a:srgbClr val="A0A0A0"/>
                  </a:solidFill>
                  <a:miter lim="800000"/>
                  <a:headEnd/>
                  <a:tailEnd/>
                </a:ln>
                <a:effectLst/>
              </p:spPr>
              <p:txBody>
                <a:bodyPr/>
                <a:lstStyle/>
                <a:p>
                  <a:endParaRPr lang="zh-TW" altLang="en-US"/>
                </a:p>
              </p:txBody>
            </p:sp>
          </p:grpSp>
          <p:grpSp>
            <p:nvGrpSpPr>
              <p:cNvPr id="6" name="Group 11"/>
              <p:cNvGrpSpPr>
                <a:grpSpLocks/>
              </p:cNvGrpSpPr>
              <p:nvPr/>
            </p:nvGrpSpPr>
            <p:grpSpPr bwMode="auto">
              <a:xfrm>
                <a:off x="0" y="1304"/>
                <a:ext cx="1694" cy="403"/>
                <a:chOff x="0" y="1304"/>
                <a:chExt cx="1694" cy="403"/>
              </a:xfrm>
            </p:grpSpPr>
            <p:sp>
              <p:nvSpPr>
                <p:cNvPr id="82956" name="Rectangle 12"/>
                <p:cNvSpPr>
                  <a:spLocks noChangeArrowheads="1"/>
                </p:cNvSpPr>
                <p:nvPr/>
              </p:nvSpPr>
              <p:spPr bwMode="auto">
                <a:xfrm>
                  <a:off x="11" y="1304"/>
                  <a:ext cx="1672" cy="403"/>
                </a:xfrm>
                <a:prstGeom prst="rect">
                  <a:avLst/>
                </a:prstGeom>
                <a:noFill/>
                <a:ln w="9525">
                  <a:noFill/>
                  <a:miter lim="800000"/>
                  <a:headEnd/>
                  <a:tailEnd/>
                </a:ln>
                <a:effectLst/>
              </p:spPr>
              <p:txBody>
                <a:bodyPr/>
                <a:lstStyle/>
                <a:p>
                  <a:pPr algn="ctr"/>
                  <a:r>
                    <a:rPr lang="en-US" altLang="zh-TW" sz="2800"/>
                    <a:t>150</a:t>
                  </a:r>
                </a:p>
                <a:p>
                  <a:pPr algn="ctr" eaLnBrk="0" hangingPunct="0"/>
                  <a:endParaRPr lang="zh-TW" altLang="en-US" sz="2800"/>
                </a:p>
              </p:txBody>
            </p:sp>
            <p:sp>
              <p:nvSpPr>
                <p:cNvPr id="82957" name="Rectangle 13"/>
                <p:cNvSpPr>
                  <a:spLocks noChangeArrowheads="1"/>
                </p:cNvSpPr>
                <p:nvPr/>
              </p:nvSpPr>
              <p:spPr bwMode="auto">
                <a:xfrm>
                  <a:off x="0" y="1304"/>
                  <a:ext cx="1694" cy="403"/>
                </a:xfrm>
                <a:prstGeom prst="rect">
                  <a:avLst/>
                </a:prstGeom>
                <a:noFill/>
                <a:ln w="7">
                  <a:solidFill>
                    <a:srgbClr val="A0A0A0"/>
                  </a:solidFill>
                  <a:miter lim="800000"/>
                  <a:headEnd/>
                  <a:tailEnd/>
                </a:ln>
                <a:effectLst/>
              </p:spPr>
              <p:txBody>
                <a:bodyPr/>
                <a:lstStyle/>
                <a:p>
                  <a:endParaRPr lang="zh-TW" altLang="en-US"/>
                </a:p>
              </p:txBody>
            </p:sp>
          </p:grpSp>
          <p:grpSp>
            <p:nvGrpSpPr>
              <p:cNvPr id="7" name="Group 14"/>
              <p:cNvGrpSpPr>
                <a:grpSpLocks/>
              </p:cNvGrpSpPr>
              <p:nvPr/>
            </p:nvGrpSpPr>
            <p:grpSpPr bwMode="auto">
              <a:xfrm>
                <a:off x="1694" y="1304"/>
                <a:ext cx="1694" cy="403"/>
                <a:chOff x="1694" y="1304"/>
                <a:chExt cx="1694" cy="403"/>
              </a:xfrm>
            </p:grpSpPr>
            <p:sp>
              <p:nvSpPr>
                <p:cNvPr id="82959" name="Rectangle 15"/>
                <p:cNvSpPr>
                  <a:spLocks noChangeArrowheads="1"/>
                </p:cNvSpPr>
                <p:nvPr/>
              </p:nvSpPr>
              <p:spPr bwMode="auto">
                <a:xfrm>
                  <a:off x="1705" y="1304"/>
                  <a:ext cx="1672" cy="403"/>
                </a:xfrm>
                <a:prstGeom prst="rect">
                  <a:avLst/>
                </a:prstGeom>
                <a:noFill/>
                <a:ln w="9525">
                  <a:noFill/>
                  <a:miter lim="800000"/>
                  <a:headEnd/>
                  <a:tailEnd/>
                </a:ln>
                <a:effectLst/>
              </p:spPr>
              <p:txBody>
                <a:bodyPr/>
                <a:lstStyle/>
                <a:p>
                  <a:pPr algn="ctr"/>
                  <a:r>
                    <a:rPr lang="en-US" altLang="zh-TW" sz="2800"/>
                    <a:t>2</a:t>
                  </a:r>
                </a:p>
                <a:p>
                  <a:pPr algn="ctr" eaLnBrk="0" hangingPunct="0"/>
                  <a:endParaRPr lang="zh-TW" altLang="en-US" sz="2800"/>
                </a:p>
              </p:txBody>
            </p:sp>
            <p:sp>
              <p:nvSpPr>
                <p:cNvPr id="82960" name="Rectangle 16"/>
                <p:cNvSpPr>
                  <a:spLocks noChangeArrowheads="1"/>
                </p:cNvSpPr>
                <p:nvPr/>
              </p:nvSpPr>
              <p:spPr bwMode="auto">
                <a:xfrm>
                  <a:off x="1694" y="1304"/>
                  <a:ext cx="1694" cy="403"/>
                </a:xfrm>
                <a:prstGeom prst="rect">
                  <a:avLst/>
                </a:prstGeom>
                <a:noFill/>
                <a:ln w="7">
                  <a:solidFill>
                    <a:srgbClr val="A0A0A0"/>
                  </a:solidFill>
                  <a:miter lim="800000"/>
                  <a:headEnd/>
                  <a:tailEnd/>
                </a:ln>
                <a:effectLst/>
              </p:spPr>
              <p:txBody>
                <a:bodyPr/>
                <a:lstStyle/>
                <a:p>
                  <a:endParaRPr lang="zh-TW" altLang="en-US"/>
                </a:p>
              </p:txBody>
            </p:sp>
          </p:grpSp>
          <p:grpSp>
            <p:nvGrpSpPr>
              <p:cNvPr id="8" name="Group 17"/>
              <p:cNvGrpSpPr>
                <a:grpSpLocks/>
              </p:cNvGrpSpPr>
              <p:nvPr/>
            </p:nvGrpSpPr>
            <p:grpSpPr bwMode="auto">
              <a:xfrm>
                <a:off x="0" y="1707"/>
                <a:ext cx="1694" cy="403"/>
                <a:chOff x="0" y="1707"/>
                <a:chExt cx="1694" cy="403"/>
              </a:xfrm>
            </p:grpSpPr>
            <p:sp>
              <p:nvSpPr>
                <p:cNvPr id="82962" name="Rectangle 18"/>
                <p:cNvSpPr>
                  <a:spLocks noChangeArrowheads="1"/>
                </p:cNvSpPr>
                <p:nvPr/>
              </p:nvSpPr>
              <p:spPr bwMode="auto">
                <a:xfrm>
                  <a:off x="11" y="1707"/>
                  <a:ext cx="1672" cy="403"/>
                </a:xfrm>
                <a:prstGeom prst="rect">
                  <a:avLst/>
                </a:prstGeom>
                <a:noFill/>
                <a:ln w="9525">
                  <a:noFill/>
                  <a:miter lim="800000"/>
                  <a:headEnd/>
                  <a:tailEnd/>
                </a:ln>
                <a:effectLst/>
              </p:spPr>
              <p:txBody>
                <a:bodyPr/>
                <a:lstStyle/>
                <a:p>
                  <a:pPr algn="ctr"/>
                  <a:r>
                    <a:rPr lang="en-US" altLang="zh-TW" sz="2800"/>
                    <a:t>120</a:t>
                  </a:r>
                </a:p>
                <a:p>
                  <a:pPr algn="ctr" eaLnBrk="0" hangingPunct="0"/>
                  <a:endParaRPr lang="zh-TW" altLang="en-US" sz="2800"/>
                </a:p>
              </p:txBody>
            </p:sp>
            <p:sp>
              <p:nvSpPr>
                <p:cNvPr id="82963" name="Rectangle 19"/>
                <p:cNvSpPr>
                  <a:spLocks noChangeArrowheads="1"/>
                </p:cNvSpPr>
                <p:nvPr/>
              </p:nvSpPr>
              <p:spPr bwMode="auto">
                <a:xfrm>
                  <a:off x="0" y="1707"/>
                  <a:ext cx="1694" cy="403"/>
                </a:xfrm>
                <a:prstGeom prst="rect">
                  <a:avLst/>
                </a:prstGeom>
                <a:noFill/>
                <a:ln w="7">
                  <a:solidFill>
                    <a:srgbClr val="A0A0A0"/>
                  </a:solidFill>
                  <a:miter lim="800000"/>
                  <a:headEnd/>
                  <a:tailEnd/>
                </a:ln>
                <a:effectLst/>
              </p:spPr>
              <p:txBody>
                <a:bodyPr/>
                <a:lstStyle/>
                <a:p>
                  <a:endParaRPr lang="zh-TW" altLang="en-US"/>
                </a:p>
              </p:txBody>
            </p:sp>
          </p:grpSp>
          <p:grpSp>
            <p:nvGrpSpPr>
              <p:cNvPr id="9" name="Group 20"/>
              <p:cNvGrpSpPr>
                <a:grpSpLocks/>
              </p:cNvGrpSpPr>
              <p:nvPr/>
            </p:nvGrpSpPr>
            <p:grpSpPr bwMode="auto">
              <a:xfrm>
                <a:off x="1694" y="1707"/>
                <a:ext cx="1694" cy="403"/>
                <a:chOff x="1694" y="1707"/>
                <a:chExt cx="1694" cy="403"/>
              </a:xfrm>
            </p:grpSpPr>
            <p:sp>
              <p:nvSpPr>
                <p:cNvPr id="82965" name="Rectangle 21"/>
                <p:cNvSpPr>
                  <a:spLocks noChangeArrowheads="1"/>
                </p:cNvSpPr>
                <p:nvPr/>
              </p:nvSpPr>
              <p:spPr bwMode="auto">
                <a:xfrm>
                  <a:off x="1705" y="1707"/>
                  <a:ext cx="1672" cy="403"/>
                </a:xfrm>
                <a:prstGeom prst="rect">
                  <a:avLst/>
                </a:prstGeom>
                <a:noFill/>
                <a:ln w="9525">
                  <a:noFill/>
                  <a:miter lim="800000"/>
                  <a:headEnd/>
                  <a:tailEnd/>
                </a:ln>
                <a:effectLst/>
              </p:spPr>
              <p:txBody>
                <a:bodyPr/>
                <a:lstStyle/>
                <a:p>
                  <a:pPr algn="ctr"/>
                  <a:r>
                    <a:rPr lang="en-US" altLang="zh-TW" sz="2800"/>
                    <a:t>2</a:t>
                  </a:r>
                </a:p>
                <a:p>
                  <a:pPr algn="ctr" eaLnBrk="0" hangingPunct="0"/>
                  <a:endParaRPr lang="zh-TW" altLang="en-US" sz="2800"/>
                </a:p>
              </p:txBody>
            </p:sp>
            <p:sp>
              <p:nvSpPr>
                <p:cNvPr id="82966" name="Rectangle 22"/>
                <p:cNvSpPr>
                  <a:spLocks noChangeArrowheads="1"/>
                </p:cNvSpPr>
                <p:nvPr/>
              </p:nvSpPr>
              <p:spPr bwMode="auto">
                <a:xfrm>
                  <a:off x="1694" y="1707"/>
                  <a:ext cx="1694" cy="403"/>
                </a:xfrm>
                <a:prstGeom prst="rect">
                  <a:avLst/>
                </a:prstGeom>
                <a:noFill/>
                <a:ln w="7">
                  <a:solidFill>
                    <a:srgbClr val="A0A0A0"/>
                  </a:solidFill>
                  <a:miter lim="800000"/>
                  <a:headEnd/>
                  <a:tailEnd/>
                </a:ln>
                <a:effectLst/>
              </p:spPr>
              <p:txBody>
                <a:bodyPr/>
                <a:lstStyle/>
                <a:p>
                  <a:endParaRPr lang="zh-TW" altLang="en-US"/>
                </a:p>
              </p:txBody>
            </p:sp>
          </p:grpSp>
          <p:grpSp>
            <p:nvGrpSpPr>
              <p:cNvPr id="10" name="Group 23"/>
              <p:cNvGrpSpPr>
                <a:grpSpLocks/>
              </p:cNvGrpSpPr>
              <p:nvPr/>
            </p:nvGrpSpPr>
            <p:grpSpPr bwMode="auto">
              <a:xfrm>
                <a:off x="0" y="2110"/>
                <a:ext cx="1694" cy="403"/>
                <a:chOff x="0" y="2110"/>
                <a:chExt cx="1694" cy="403"/>
              </a:xfrm>
            </p:grpSpPr>
            <p:sp>
              <p:nvSpPr>
                <p:cNvPr id="82968" name="Rectangle 24"/>
                <p:cNvSpPr>
                  <a:spLocks noChangeArrowheads="1"/>
                </p:cNvSpPr>
                <p:nvPr/>
              </p:nvSpPr>
              <p:spPr bwMode="auto">
                <a:xfrm>
                  <a:off x="11" y="2110"/>
                  <a:ext cx="1672" cy="403"/>
                </a:xfrm>
                <a:prstGeom prst="rect">
                  <a:avLst/>
                </a:prstGeom>
                <a:noFill/>
                <a:ln w="9525">
                  <a:noFill/>
                  <a:miter lim="800000"/>
                  <a:headEnd/>
                  <a:tailEnd/>
                </a:ln>
                <a:effectLst/>
              </p:spPr>
              <p:txBody>
                <a:bodyPr/>
                <a:lstStyle/>
                <a:p>
                  <a:pPr algn="ctr"/>
                  <a:r>
                    <a:rPr lang="en-US" altLang="zh-TW" sz="2800"/>
                    <a:t>60</a:t>
                  </a:r>
                </a:p>
                <a:p>
                  <a:pPr algn="ctr" eaLnBrk="0" hangingPunct="0"/>
                  <a:endParaRPr lang="zh-TW" altLang="en-US" sz="2800"/>
                </a:p>
              </p:txBody>
            </p:sp>
            <p:sp>
              <p:nvSpPr>
                <p:cNvPr id="82969" name="Rectangle 25"/>
                <p:cNvSpPr>
                  <a:spLocks noChangeArrowheads="1"/>
                </p:cNvSpPr>
                <p:nvPr/>
              </p:nvSpPr>
              <p:spPr bwMode="auto">
                <a:xfrm>
                  <a:off x="0" y="2110"/>
                  <a:ext cx="1694" cy="403"/>
                </a:xfrm>
                <a:prstGeom prst="rect">
                  <a:avLst/>
                </a:prstGeom>
                <a:noFill/>
                <a:ln w="7">
                  <a:solidFill>
                    <a:srgbClr val="A0A0A0"/>
                  </a:solidFill>
                  <a:miter lim="800000"/>
                  <a:headEnd/>
                  <a:tailEnd/>
                </a:ln>
                <a:effectLst/>
              </p:spPr>
              <p:txBody>
                <a:bodyPr/>
                <a:lstStyle/>
                <a:p>
                  <a:endParaRPr lang="zh-TW" altLang="en-US"/>
                </a:p>
              </p:txBody>
            </p:sp>
          </p:grpSp>
          <p:grpSp>
            <p:nvGrpSpPr>
              <p:cNvPr id="11" name="Group 26"/>
              <p:cNvGrpSpPr>
                <a:grpSpLocks/>
              </p:cNvGrpSpPr>
              <p:nvPr/>
            </p:nvGrpSpPr>
            <p:grpSpPr bwMode="auto">
              <a:xfrm>
                <a:off x="1694" y="2110"/>
                <a:ext cx="1694" cy="403"/>
                <a:chOff x="1694" y="2110"/>
                <a:chExt cx="1694" cy="403"/>
              </a:xfrm>
            </p:grpSpPr>
            <p:sp>
              <p:nvSpPr>
                <p:cNvPr id="82971" name="Rectangle 27"/>
                <p:cNvSpPr>
                  <a:spLocks noChangeArrowheads="1"/>
                </p:cNvSpPr>
                <p:nvPr/>
              </p:nvSpPr>
              <p:spPr bwMode="auto">
                <a:xfrm>
                  <a:off x="1705" y="2110"/>
                  <a:ext cx="1672" cy="403"/>
                </a:xfrm>
                <a:prstGeom prst="rect">
                  <a:avLst/>
                </a:prstGeom>
                <a:noFill/>
                <a:ln w="9525">
                  <a:noFill/>
                  <a:miter lim="800000"/>
                  <a:headEnd/>
                  <a:tailEnd/>
                </a:ln>
                <a:effectLst/>
              </p:spPr>
              <p:txBody>
                <a:bodyPr/>
                <a:lstStyle/>
                <a:p>
                  <a:pPr algn="ctr"/>
                  <a:r>
                    <a:rPr lang="en-US" altLang="zh-TW" sz="2800"/>
                    <a:t>2</a:t>
                  </a:r>
                </a:p>
                <a:p>
                  <a:pPr algn="ctr" eaLnBrk="0" hangingPunct="0"/>
                  <a:endParaRPr lang="zh-TW" altLang="en-US" sz="2800"/>
                </a:p>
              </p:txBody>
            </p:sp>
            <p:sp>
              <p:nvSpPr>
                <p:cNvPr id="82972" name="Rectangle 28"/>
                <p:cNvSpPr>
                  <a:spLocks noChangeArrowheads="1"/>
                </p:cNvSpPr>
                <p:nvPr/>
              </p:nvSpPr>
              <p:spPr bwMode="auto">
                <a:xfrm>
                  <a:off x="1694" y="2110"/>
                  <a:ext cx="1694" cy="403"/>
                </a:xfrm>
                <a:prstGeom prst="rect">
                  <a:avLst/>
                </a:prstGeom>
                <a:noFill/>
                <a:ln w="7">
                  <a:solidFill>
                    <a:srgbClr val="A0A0A0"/>
                  </a:solidFill>
                  <a:miter lim="800000"/>
                  <a:headEnd/>
                  <a:tailEnd/>
                </a:ln>
                <a:effectLst/>
              </p:spPr>
              <p:txBody>
                <a:bodyPr/>
                <a:lstStyle/>
                <a:p>
                  <a:endParaRPr lang="zh-TW" altLang="en-US"/>
                </a:p>
              </p:txBody>
            </p:sp>
          </p:grpSp>
          <p:grpSp>
            <p:nvGrpSpPr>
              <p:cNvPr id="12" name="Group 29"/>
              <p:cNvGrpSpPr>
                <a:grpSpLocks/>
              </p:cNvGrpSpPr>
              <p:nvPr/>
            </p:nvGrpSpPr>
            <p:grpSpPr bwMode="auto">
              <a:xfrm>
                <a:off x="0" y="2513"/>
                <a:ext cx="1694" cy="403"/>
                <a:chOff x="0" y="2513"/>
                <a:chExt cx="1694" cy="403"/>
              </a:xfrm>
            </p:grpSpPr>
            <p:sp>
              <p:nvSpPr>
                <p:cNvPr id="82974" name="Rectangle 30"/>
                <p:cNvSpPr>
                  <a:spLocks noChangeArrowheads="1"/>
                </p:cNvSpPr>
                <p:nvPr/>
              </p:nvSpPr>
              <p:spPr bwMode="auto">
                <a:xfrm>
                  <a:off x="11" y="2513"/>
                  <a:ext cx="1672" cy="403"/>
                </a:xfrm>
                <a:prstGeom prst="rect">
                  <a:avLst/>
                </a:prstGeom>
                <a:noFill/>
                <a:ln w="9525">
                  <a:noFill/>
                  <a:miter lim="800000"/>
                  <a:headEnd/>
                  <a:tailEnd/>
                </a:ln>
                <a:effectLst/>
              </p:spPr>
              <p:txBody>
                <a:bodyPr/>
                <a:lstStyle/>
                <a:p>
                  <a:pPr algn="ctr"/>
                  <a:r>
                    <a:rPr lang="en-US" altLang="zh-TW" sz="2800"/>
                    <a:t>20</a:t>
                  </a:r>
                </a:p>
                <a:p>
                  <a:pPr algn="ctr" eaLnBrk="0" hangingPunct="0"/>
                  <a:endParaRPr lang="zh-TW" altLang="en-US" sz="2800"/>
                </a:p>
              </p:txBody>
            </p:sp>
            <p:sp>
              <p:nvSpPr>
                <p:cNvPr id="82975" name="Rectangle 31"/>
                <p:cNvSpPr>
                  <a:spLocks noChangeArrowheads="1"/>
                </p:cNvSpPr>
                <p:nvPr/>
              </p:nvSpPr>
              <p:spPr bwMode="auto">
                <a:xfrm>
                  <a:off x="0" y="2513"/>
                  <a:ext cx="1694" cy="403"/>
                </a:xfrm>
                <a:prstGeom prst="rect">
                  <a:avLst/>
                </a:prstGeom>
                <a:noFill/>
                <a:ln w="7">
                  <a:solidFill>
                    <a:srgbClr val="A0A0A0"/>
                  </a:solidFill>
                  <a:miter lim="800000"/>
                  <a:headEnd/>
                  <a:tailEnd/>
                </a:ln>
                <a:effectLst/>
              </p:spPr>
              <p:txBody>
                <a:bodyPr/>
                <a:lstStyle/>
                <a:p>
                  <a:endParaRPr lang="zh-TW" altLang="en-US"/>
                </a:p>
              </p:txBody>
            </p:sp>
          </p:grpSp>
          <p:grpSp>
            <p:nvGrpSpPr>
              <p:cNvPr id="13" name="Group 32"/>
              <p:cNvGrpSpPr>
                <a:grpSpLocks/>
              </p:cNvGrpSpPr>
              <p:nvPr/>
            </p:nvGrpSpPr>
            <p:grpSpPr bwMode="auto">
              <a:xfrm>
                <a:off x="1694" y="2513"/>
                <a:ext cx="1694" cy="403"/>
                <a:chOff x="1694" y="2513"/>
                <a:chExt cx="1694" cy="403"/>
              </a:xfrm>
            </p:grpSpPr>
            <p:sp>
              <p:nvSpPr>
                <p:cNvPr id="82977" name="Rectangle 33"/>
                <p:cNvSpPr>
                  <a:spLocks noChangeArrowheads="1"/>
                </p:cNvSpPr>
                <p:nvPr/>
              </p:nvSpPr>
              <p:spPr bwMode="auto">
                <a:xfrm>
                  <a:off x="1705" y="2513"/>
                  <a:ext cx="1672" cy="403"/>
                </a:xfrm>
                <a:prstGeom prst="rect">
                  <a:avLst/>
                </a:prstGeom>
                <a:noFill/>
                <a:ln w="9525">
                  <a:noFill/>
                  <a:miter lim="800000"/>
                  <a:headEnd/>
                  <a:tailEnd/>
                </a:ln>
                <a:effectLst/>
              </p:spPr>
              <p:txBody>
                <a:bodyPr/>
                <a:lstStyle/>
                <a:p>
                  <a:pPr algn="ctr"/>
                  <a:r>
                    <a:rPr lang="en-US" altLang="zh-TW" sz="2800"/>
                    <a:t>2</a:t>
                  </a:r>
                </a:p>
                <a:p>
                  <a:pPr algn="ctr" eaLnBrk="0" hangingPunct="0"/>
                  <a:endParaRPr lang="zh-TW" altLang="en-US" sz="2800"/>
                </a:p>
              </p:txBody>
            </p:sp>
            <p:sp>
              <p:nvSpPr>
                <p:cNvPr id="82978" name="Rectangle 34"/>
                <p:cNvSpPr>
                  <a:spLocks noChangeArrowheads="1"/>
                </p:cNvSpPr>
                <p:nvPr/>
              </p:nvSpPr>
              <p:spPr bwMode="auto">
                <a:xfrm>
                  <a:off x="1694" y="2513"/>
                  <a:ext cx="1694" cy="403"/>
                </a:xfrm>
                <a:prstGeom prst="rect">
                  <a:avLst/>
                </a:prstGeom>
                <a:noFill/>
                <a:ln w="7">
                  <a:solidFill>
                    <a:srgbClr val="A0A0A0"/>
                  </a:solidFill>
                  <a:miter lim="800000"/>
                  <a:headEnd/>
                  <a:tailEnd/>
                </a:ln>
                <a:effectLst/>
              </p:spPr>
              <p:txBody>
                <a:bodyPr/>
                <a:lstStyle/>
                <a:p>
                  <a:endParaRPr lang="zh-TW" altLang="en-US"/>
                </a:p>
              </p:txBody>
            </p:sp>
          </p:grpSp>
        </p:grpSp>
        <p:sp>
          <p:nvSpPr>
            <p:cNvPr id="82979" name="Rectangle 35"/>
            <p:cNvSpPr>
              <a:spLocks noChangeArrowheads="1"/>
            </p:cNvSpPr>
            <p:nvPr/>
          </p:nvSpPr>
          <p:spPr bwMode="auto">
            <a:xfrm>
              <a:off x="-2" y="899"/>
              <a:ext cx="3392" cy="2019"/>
            </a:xfrm>
            <a:prstGeom prst="rect">
              <a:avLst/>
            </a:prstGeom>
            <a:noFill/>
            <a:ln w="6350">
              <a:solidFill>
                <a:srgbClr val="A0A0A0"/>
              </a:solidFill>
              <a:miter lim="800000"/>
              <a:headEnd/>
              <a:tailEnd/>
            </a:ln>
            <a:effectLst/>
          </p:spPr>
          <p:txBody>
            <a:bodyPr/>
            <a:lstStyle/>
            <a:p>
              <a:endParaRPr lang="zh-TW" altLang="en-US"/>
            </a:p>
          </p:txBody>
        </p:sp>
      </p:grpSp>
      <p:sp>
        <p:nvSpPr>
          <p:cNvPr id="82980" name="Rectangle 36"/>
          <p:cNvSpPr>
            <a:spLocks noChangeArrowheads="1"/>
          </p:cNvSpPr>
          <p:nvPr/>
        </p:nvSpPr>
        <p:spPr bwMode="auto">
          <a:xfrm>
            <a:off x="1588" y="4878388"/>
            <a:ext cx="9144000" cy="1384995"/>
          </a:xfrm>
          <a:prstGeom prst="rect">
            <a:avLst/>
          </a:prstGeom>
          <a:noFill/>
          <a:ln w="9525">
            <a:noFill/>
            <a:miter lim="800000"/>
            <a:headEnd/>
            <a:tailEnd/>
          </a:ln>
          <a:effectLst/>
        </p:spPr>
        <p:txBody>
          <a:bodyPr>
            <a:spAutoFit/>
          </a:bodyPr>
          <a:lstStyle/>
          <a:p>
            <a:pPr algn="ctr"/>
            <a:r>
              <a:rPr lang="zh-TW" altLang="en-US" sz="2800" dirty="0"/>
              <a:t> </a:t>
            </a:r>
            <a:r>
              <a:rPr lang="en-US" altLang="zh-TW" sz="2800" u="sng" dirty="0"/>
              <a:t>(150 x 2)+(120 x 2)+(60 x2)+(20 x 2)</a:t>
            </a:r>
            <a:endParaRPr lang="en-US" altLang="zh-TW" sz="2800" dirty="0"/>
          </a:p>
          <a:p>
            <a:pPr algn="ctr" eaLnBrk="0" hangingPunct="0"/>
            <a:r>
              <a:rPr lang="en-US" altLang="zh-TW" sz="2800" dirty="0"/>
              <a:t>8</a:t>
            </a:r>
          </a:p>
          <a:p>
            <a:pPr algn="ctr" eaLnBrk="0" hangingPunct="0"/>
            <a:r>
              <a:rPr lang="en-US" altLang="zh-TW" sz="2800" dirty="0"/>
              <a:t>   =87.5ppm</a:t>
            </a:r>
            <a:endParaRPr lang="zh-TW" altLang="en-US" sz="2800" dirty="0"/>
          </a:p>
        </p:txBody>
      </p:sp>
      <p:sp>
        <p:nvSpPr>
          <p:cNvPr id="82981" name="Rectangle 37"/>
          <p:cNvSpPr>
            <a:spLocks noGrp="1" noChangeArrowheads="1"/>
          </p:cNvSpPr>
          <p:nvPr>
            <p:ph type="title" idx="4294967295"/>
          </p:nvPr>
        </p:nvSpPr>
        <p:spPr>
          <a:xfrm>
            <a:off x="685800" y="225663"/>
            <a:ext cx="7772400" cy="611049"/>
          </a:xfrm>
        </p:spPr>
        <p:txBody>
          <a:bodyPr/>
          <a:lstStyle/>
          <a:p>
            <a:r>
              <a:rPr lang="zh-TW" altLang="en-US" sz="3200" dirty="0"/>
              <a:t>例題一</a:t>
            </a:r>
          </a:p>
        </p:txBody>
      </p:sp>
      <p:sp>
        <p:nvSpPr>
          <p:cNvPr id="38" name="投影片編號版面配置區 37"/>
          <p:cNvSpPr>
            <a:spLocks noGrp="1"/>
          </p:cNvSpPr>
          <p:nvPr>
            <p:ph type="sldNum" sz="quarter" idx="11"/>
          </p:nvPr>
        </p:nvSpPr>
        <p:spPr/>
        <p:txBody>
          <a:bodyPr/>
          <a:lstStyle/>
          <a:p>
            <a:pPr>
              <a:defRPr/>
            </a:pPr>
            <a:fld id="{415FC116-66E6-427C-8C9C-327EB44041DD}" type="slidenum">
              <a:rPr lang="en-US" altLang="zh-TW" smtClean="0"/>
              <a:pPr>
                <a:defRPr/>
              </a:pPr>
              <a:t>26</a:t>
            </a:fld>
            <a:endParaRPr lang="en-US" altLang="zh-TW"/>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zh-TW" altLang="en-US"/>
              <a:t>應用的限制</a:t>
            </a:r>
          </a:p>
        </p:txBody>
      </p:sp>
      <p:sp>
        <p:nvSpPr>
          <p:cNvPr id="86019" name="Rectangle 3"/>
          <p:cNvSpPr>
            <a:spLocks noGrp="1" noChangeArrowheads="1"/>
          </p:cNvSpPr>
          <p:nvPr>
            <p:ph type="body" idx="1"/>
          </p:nvPr>
        </p:nvSpPr>
        <p:spPr/>
        <p:txBody>
          <a:bodyPr/>
          <a:lstStyle/>
          <a:p>
            <a:pPr marL="576263" indent="-576263" algn="just"/>
            <a:r>
              <a:rPr lang="zh-TW" altLang="en-US" dirty="0"/>
              <a:t>做為努力改善作業環境的目標。</a:t>
            </a:r>
          </a:p>
          <a:p>
            <a:pPr marL="576263" indent="-576263" algn="just"/>
            <a:endParaRPr lang="en-US" altLang="zh-TW" dirty="0"/>
          </a:p>
          <a:p>
            <a:pPr marL="576263" indent="-576263" algn="just"/>
            <a:r>
              <a:rPr lang="zh-TW" altLang="en-US" dirty="0"/>
              <a:t>不得供判斷下列事項之用：</a:t>
            </a:r>
          </a:p>
          <a:p>
            <a:pPr marL="576263" indent="-576263">
              <a:buFontTx/>
              <a:buNone/>
            </a:pPr>
            <a:r>
              <a:rPr lang="zh-TW" altLang="en-US" dirty="0"/>
              <a:t>  </a:t>
            </a:r>
            <a:r>
              <a:rPr lang="en-US" altLang="zh-TW" dirty="0"/>
              <a:t>1.</a:t>
            </a:r>
            <a:r>
              <a:rPr lang="zh-TW" altLang="en-US" dirty="0"/>
              <a:t>以二種不同有害物之容許濃度比作為毒性比較之相關指標。</a:t>
            </a:r>
          </a:p>
          <a:p>
            <a:pPr marL="576263" indent="-576263">
              <a:buFontTx/>
              <a:buNone/>
            </a:pPr>
            <a:r>
              <a:rPr lang="zh-TW" altLang="en-US" dirty="0"/>
              <a:t>  </a:t>
            </a:r>
            <a:r>
              <a:rPr lang="en-US" altLang="zh-TW" dirty="0"/>
              <a:t>2.</a:t>
            </a:r>
            <a:r>
              <a:rPr lang="zh-TW" altLang="en-US" dirty="0"/>
              <a:t>空氣污染之指標。</a:t>
            </a:r>
          </a:p>
          <a:p>
            <a:pPr marL="576263" indent="-576263">
              <a:buFontTx/>
              <a:buNone/>
            </a:pPr>
            <a:r>
              <a:rPr lang="zh-TW" altLang="en-US" dirty="0"/>
              <a:t>  </a:t>
            </a:r>
            <a:r>
              <a:rPr lang="en-US" altLang="zh-TW" dirty="0"/>
              <a:t>3.</a:t>
            </a:r>
            <a:r>
              <a:rPr lang="zh-TW" altLang="en-US" dirty="0"/>
              <a:t>職業疾病之鑑定。</a:t>
            </a:r>
          </a:p>
        </p:txBody>
      </p:sp>
      <p:sp>
        <p:nvSpPr>
          <p:cNvPr id="4" name="投影片編號版面配置區 3"/>
          <p:cNvSpPr>
            <a:spLocks noGrp="1"/>
          </p:cNvSpPr>
          <p:nvPr>
            <p:ph type="sldNum" sz="quarter" idx="11"/>
          </p:nvPr>
        </p:nvSpPr>
        <p:spPr/>
        <p:txBody>
          <a:bodyPr/>
          <a:lstStyle/>
          <a:p>
            <a:pPr>
              <a:defRPr/>
            </a:pPr>
            <a:fld id="{3AB412C4-39DC-4731-8DCF-8D6E6FCF203A}" type="slidenum">
              <a:rPr lang="en-US" altLang="zh-TW" smtClean="0"/>
              <a:pPr>
                <a:defRPr/>
              </a:pPr>
              <a:t>27</a:t>
            </a:fld>
            <a:endParaRPr lang="en-US" altLang="zh-TW"/>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生物暴露指標</a:t>
            </a:r>
          </a:p>
        </p:txBody>
      </p:sp>
      <p:sp>
        <p:nvSpPr>
          <p:cNvPr id="3" name="內容版面配置區 2"/>
          <p:cNvSpPr>
            <a:spLocks noGrp="1"/>
          </p:cNvSpPr>
          <p:nvPr>
            <p:ph idx="1"/>
          </p:nvPr>
        </p:nvSpPr>
        <p:spPr>
          <a:xfrm>
            <a:off x="457200" y="1600200"/>
            <a:ext cx="8363272" cy="4525963"/>
          </a:xfrm>
        </p:spPr>
        <p:txBody>
          <a:bodyPr/>
          <a:lstStyle/>
          <a:p>
            <a:r>
              <a:rPr lang="en-US" altLang="zh-TW" dirty="0">
                <a:latin typeface="Times New Roman" pitchFamily="18" charset="0"/>
                <a:cs typeface="Times New Roman" pitchFamily="18" charset="0"/>
              </a:rPr>
              <a:t>Biological exposure index (BEI)</a:t>
            </a:r>
            <a:r>
              <a:rPr lang="en-US" altLang="zh-TW" dirty="0"/>
              <a:t> </a:t>
            </a:r>
            <a:r>
              <a:rPr lang="zh-TW" altLang="en-US" dirty="0"/>
              <a:t>美國</a:t>
            </a:r>
            <a:endParaRPr lang="en-US" altLang="zh-TW" dirty="0"/>
          </a:p>
          <a:p>
            <a:endParaRPr lang="en-US" altLang="zh-TW" dirty="0"/>
          </a:p>
          <a:p>
            <a:r>
              <a:rPr lang="zh-TW" altLang="en-US" dirty="0"/>
              <a:t>作業環境中，於相當於</a:t>
            </a:r>
            <a:r>
              <a:rPr lang="en-US" altLang="zh-TW" dirty="0"/>
              <a:t>8</a:t>
            </a:r>
            <a:r>
              <a:rPr lang="zh-TW" altLang="en-US" dirty="0"/>
              <a:t>小時日時量平均容許濃度暴露下，所測得的生物指標物濃度。</a:t>
            </a:r>
            <a:endParaRPr lang="en-US" altLang="zh-TW" dirty="0"/>
          </a:p>
          <a:p>
            <a:endParaRPr lang="en-US" altLang="zh-TW" dirty="0"/>
          </a:p>
          <a:p>
            <a:r>
              <a:rPr lang="zh-TW" altLang="en-US" dirty="0"/>
              <a:t>以暴露評估為基礎進行測定。</a:t>
            </a:r>
          </a:p>
        </p:txBody>
      </p:sp>
      <p:sp>
        <p:nvSpPr>
          <p:cNvPr id="4" name="投影片編號版面配置區 3"/>
          <p:cNvSpPr>
            <a:spLocks noGrp="1"/>
          </p:cNvSpPr>
          <p:nvPr>
            <p:ph type="sldNum" sz="quarter" idx="11"/>
          </p:nvPr>
        </p:nvSpPr>
        <p:spPr/>
        <p:txBody>
          <a:bodyPr/>
          <a:lstStyle/>
          <a:p>
            <a:pPr>
              <a:defRPr/>
            </a:pPr>
            <a:fld id="{3AB412C4-39DC-4731-8DCF-8D6E6FCF203A}" type="slidenum">
              <a:rPr lang="en-US" altLang="zh-TW" smtClean="0"/>
              <a:pPr>
                <a:defRPr/>
              </a:pPr>
              <a:t>28</a:t>
            </a:fld>
            <a:endParaRPr lang="en-US" altLang="zh-TW"/>
          </a:p>
        </p:txBody>
      </p:sp>
    </p:spTree>
    <p:extLst>
      <p:ext uri="{BB962C8B-B14F-4D97-AF65-F5344CB8AC3E}">
        <p14:creationId xmlns:p14="http://schemas.microsoft.com/office/powerpoint/2010/main" val="2897251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生物指標與環境暴露的關聯</a:t>
            </a:r>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1"/>
          </p:nvPr>
        </p:nvSpPr>
        <p:spPr/>
        <p:txBody>
          <a:bodyPr/>
          <a:lstStyle/>
          <a:p>
            <a:pPr>
              <a:defRPr/>
            </a:pPr>
            <a:fld id="{3AB412C4-39DC-4731-8DCF-8D6E6FCF203A}" type="slidenum">
              <a:rPr lang="en-US" altLang="zh-TW" smtClean="0"/>
              <a:pPr>
                <a:defRPr/>
              </a:pPr>
              <a:t>29</a:t>
            </a:fld>
            <a:endParaRPr lang="en-US" altLang="zh-TW"/>
          </a:p>
        </p:txBody>
      </p:sp>
      <p:grpSp>
        <p:nvGrpSpPr>
          <p:cNvPr id="10" name="群組 9"/>
          <p:cNvGrpSpPr/>
          <p:nvPr/>
        </p:nvGrpSpPr>
        <p:grpSpPr>
          <a:xfrm>
            <a:off x="1590055" y="1772816"/>
            <a:ext cx="5862265" cy="4608512"/>
            <a:chOff x="1590055" y="1340768"/>
            <a:chExt cx="5862265" cy="4608512"/>
          </a:xfrm>
        </p:grpSpPr>
        <p:pic>
          <p:nvPicPr>
            <p:cNvPr id="5" name="Picture 4" descr="biomonitoring-1"/>
            <p:cNvPicPr>
              <a:picLocks noChangeAspect="1" noChangeArrowheads="1"/>
            </p:cNvPicPr>
            <p:nvPr/>
          </p:nvPicPr>
          <p:blipFill>
            <a:blip r:embed="rId3" cstate="print">
              <a:lum bright="-18000" contrast="24000"/>
              <a:extLst>
                <a:ext uri="{28A0092B-C50C-407E-A947-70E740481C1C}">
                  <a14:useLocalDpi xmlns:a14="http://schemas.microsoft.com/office/drawing/2010/main" val="0"/>
                </a:ext>
              </a:extLst>
            </a:blip>
            <a:srcRect l="15245" t="8081" r="48572" b="71699"/>
            <a:stretch>
              <a:fillRect/>
            </a:stretch>
          </p:blipFill>
          <p:spPr bwMode="auto">
            <a:xfrm>
              <a:off x="1619672" y="1340768"/>
              <a:ext cx="5832648" cy="4608512"/>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3571868" y="5579948"/>
              <a:ext cx="1857388" cy="369332"/>
            </a:xfrm>
            <a:prstGeom prst="rect">
              <a:avLst/>
            </a:prstGeom>
            <a:solidFill>
              <a:schemeClr val="bg1"/>
            </a:solidFill>
          </p:spPr>
          <p:txBody>
            <a:bodyPr wrap="square" rtlCol="0">
              <a:spAutoFit/>
            </a:bodyPr>
            <a:lstStyle/>
            <a:p>
              <a:pPr algn="ctr"/>
              <a:r>
                <a:rPr lang="zh-TW" altLang="en-US" dirty="0">
                  <a:latin typeface="+mj-ea"/>
                  <a:ea typeface="+mj-ea"/>
                </a:rPr>
                <a:t>空氣濃度</a:t>
              </a:r>
            </a:p>
          </p:txBody>
        </p:sp>
        <p:sp>
          <p:nvSpPr>
            <p:cNvPr id="8" name="文字方塊 7"/>
            <p:cNvSpPr txBox="1"/>
            <p:nvPr/>
          </p:nvSpPr>
          <p:spPr>
            <a:xfrm>
              <a:off x="1590055" y="2643182"/>
              <a:ext cx="461665" cy="1714512"/>
            </a:xfrm>
            <a:prstGeom prst="rect">
              <a:avLst/>
            </a:prstGeom>
            <a:solidFill>
              <a:schemeClr val="bg1"/>
            </a:solidFill>
          </p:spPr>
          <p:txBody>
            <a:bodyPr vert="eaVert" wrap="square" rtlCol="0">
              <a:spAutoFit/>
            </a:bodyPr>
            <a:lstStyle/>
            <a:p>
              <a:pPr algn="ctr"/>
              <a:r>
                <a:rPr lang="zh-TW" altLang="en-US" dirty="0">
                  <a:latin typeface="+mj-ea"/>
                  <a:ea typeface="+mj-ea"/>
                </a:rPr>
                <a:t>尿液濃度</a:t>
              </a:r>
            </a:p>
          </p:txBody>
        </p:sp>
        <p:sp>
          <p:nvSpPr>
            <p:cNvPr id="9" name="矩形 8"/>
            <p:cNvSpPr/>
            <p:nvPr/>
          </p:nvSpPr>
          <p:spPr>
            <a:xfrm>
              <a:off x="4788024" y="2276928"/>
              <a:ext cx="1800200" cy="50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mj-ea"/>
                  <a:ea typeface="+mj-ea"/>
                </a:rPr>
                <a:t>95</a:t>
              </a:r>
              <a:r>
                <a:rPr lang="zh-TW" altLang="en-US" dirty="0">
                  <a:solidFill>
                    <a:schemeClr val="tx1"/>
                  </a:solidFill>
                  <a:latin typeface="+mj-ea"/>
                  <a:ea typeface="+mj-ea"/>
                </a:rPr>
                <a:t>％信賴區間</a:t>
              </a:r>
            </a:p>
          </p:txBody>
        </p:sp>
      </p:grpSp>
    </p:spTree>
    <p:extLst>
      <p:ext uri="{BB962C8B-B14F-4D97-AF65-F5344CB8AC3E}">
        <p14:creationId xmlns:p14="http://schemas.microsoft.com/office/powerpoint/2010/main" val="3024677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8824" y="2574032"/>
            <a:ext cx="8229600" cy="1143000"/>
          </a:xfrm>
        </p:spPr>
        <p:txBody>
          <a:bodyPr/>
          <a:lstStyle/>
          <a:p>
            <a:pPr indent="631825" eaLnBrk="1" hangingPunct="1">
              <a:lnSpc>
                <a:spcPct val="125000"/>
              </a:lnSpc>
            </a:pPr>
            <a:r>
              <a:rPr lang="zh-TW" altLang="en-US" dirty="0"/>
              <a:t>壹、化學危害暴露標準</a:t>
            </a:r>
          </a:p>
        </p:txBody>
      </p:sp>
      <p:sp>
        <p:nvSpPr>
          <p:cNvPr id="3" name="投影片編號版面配置區 2"/>
          <p:cNvSpPr>
            <a:spLocks noGrp="1"/>
          </p:cNvSpPr>
          <p:nvPr>
            <p:ph type="sldNum" sz="quarter" idx="11"/>
          </p:nvPr>
        </p:nvSpPr>
        <p:spPr/>
        <p:txBody>
          <a:bodyPr/>
          <a:lstStyle/>
          <a:p>
            <a:pPr>
              <a:defRPr/>
            </a:pPr>
            <a:fld id="{3AB412C4-39DC-4731-8DCF-8D6E6FCF203A}" type="slidenum">
              <a:rPr lang="en-US" altLang="zh-TW" smtClean="0"/>
              <a:pPr>
                <a:defRPr/>
              </a:pPr>
              <a:t>3</a:t>
            </a:fld>
            <a:endParaRPr lang="en-US" altLang="zh-TW"/>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生物容忍指標</a:t>
            </a:r>
          </a:p>
        </p:txBody>
      </p:sp>
      <p:sp>
        <p:nvSpPr>
          <p:cNvPr id="3" name="內容版面配置區 2"/>
          <p:cNvSpPr>
            <a:spLocks noGrp="1"/>
          </p:cNvSpPr>
          <p:nvPr>
            <p:ph idx="1"/>
          </p:nvPr>
        </p:nvSpPr>
        <p:spPr/>
        <p:txBody>
          <a:bodyPr/>
          <a:lstStyle/>
          <a:p>
            <a:r>
              <a:rPr lang="en-US" altLang="zh-TW" dirty="0" err="1">
                <a:latin typeface="Times New Roman" pitchFamily="18" charset="0"/>
                <a:cs typeface="Times New Roman" pitchFamily="18" charset="0"/>
              </a:rPr>
              <a:t>Biologische</a:t>
            </a:r>
            <a:r>
              <a:rPr lang="en-US" altLang="zh-TW" dirty="0">
                <a:latin typeface="Times New Roman" pitchFamily="18" charset="0"/>
                <a:cs typeface="Times New Roman" pitchFamily="18" charset="0"/>
              </a:rPr>
              <a:t> </a:t>
            </a:r>
            <a:r>
              <a:rPr lang="en-US" altLang="zh-TW" dirty="0" err="1">
                <a:latin typeface="Times New Roman" pitchFamily="18" charset="0"/>
                <a:cs typeface="Times New Roman" pitchFamily="18" charset="0"/>
              </a:rPr>
              <a:t>arbeitstoff</a:t>
            </a:r>
            <a:r>
              <a:rPr lang="en-US" altLang="zh-TW" dirty="0">
                <a:latin typeface="Times New Roman" pitchFamily="18" charset="0"/>
                <a:cs typeface="Times New Roman" pitchFamily="18" charset="0"/>
              </a:rPr>
              <a:t> </a:t>
            </a:r>
            <a:r>
              <a:rPr lang="en-US" altLang="zh-TW" dirty="0" err="1">
                <a:latin typeface="Times New Roman" pitchFamily="18" charset="0"/>
                <a:cs typeface="Times New Roman" pitchFamily="18" charset="0"/>
              </a:rPr>
              <a:t>toleranzwerte</a:t>
            </a:r>
            <a:r>
              <a:rPr lang="en-US" altLang="zh-TW" dirty="0">
                <a:latin typeface="Times New Roman" pitchFamily="18" charset="0"/>
                <a:cs typeface="Times New Roman" pitchFamily="18" charset="0"/>
              </a:rPr>
              <a:t> (BAT)</a:t>
            </a:r>
            <a:r>
              <a:rPr lang="en-US" altLang="zh-TW" dirty="0"/>
              <a:t> </a:t>
            </a:r>
            <a:r>
              <a:rPr lang="zh-TW" altLang="en-US" dirty="0"/>
              <a:t>德國</a:t>
            </a:r>
            <a:endParaRPr lang="en-US" altLang="zh-TW" dirty="0"/>
          </a:p>
          <a:p>
            <a:endParaRPr lang="en-US" altLang="zh-TW" dirty="0"/>
          </a:p>
          <a:p>
            <a:r>
              <a:rPr lang="zh-TW" altLang="en-US" dirty="0"/>
              <a:t>體內暴露量若超過</a:t>
            </a:r>
            <a:r>
              <a:rPr lang="en-US" altLang="zh-TW" dirty="0">
                <a:latin typeface="Times New Roman" pitchFamily="18" charset="0"/>
                <a:cs typeface="Times New Roman" pitchFamily="18" charset="0"/>
              </a:rPr>
              <a:t>BAT</a:t>
            </a:r>
            <a:r>
              <a:rPr lang="zh-TW" altLang="en-US" dirty="0"/>
              <a:t>，則勞工的健康可能已經受到傷害。</a:t>
            </a:r>
            <a:endParaRPr lang="en-US" altLang="zh-TW" dirty="0"/>
          </a:p>
          <a:p>
            <a:endParaRPr lang="en-US" altLang="zh-TW" dirty="0"/>
          </a:p>
          <a:p>
            <a:r>
              <a:rPr lang="zh-TW" altLang="en-US" dirty="0"/>
              <a:t>以健康效應評估為基礎進行測定。</a:t>
            </a:r>
          </a:p>
        </p:txBody>
      </p:sp>
      <p:sp>
        <p:nvSpPr>
          <p:cNvPr id="4" name="投影片編號版面配置區 3"/>
          <p:cNvSpPr>
            <a:spLocks noGrp="1"/>
          </p:cNvSpPr>
          <p:nvPr>
            <p:ph type="sldNum" sz="quarter" idx="11"/>
          </p:nvPr>
        </p:nvSpPr>
        <p:spPr/>
        <p:txBody>
          <a:bodyPr/>
          <a:lstStyle/>
          <a:p>
            <a:pPr>
              <a:defRPr/>
            </a:pPr>
            <a:fld id="{3AB412C4-39DC-4731-8DCF-8D6E6FCF203A}" type="slidenum">
              <a:rPr lang="en-US" altLang="zh-TW" smtClean="0"/>
              <a:pPr>
                <a:defRPr/>
              </a:pPr>
              <a:t>30</a:t>
            </a:fld>
            <a:endParaRPr lang="en-US" altLang="zh-TW"/>
          </a:p>
        </p:txBody>
      </p:sp>
    </p:spTree>
    <p:extLst>
      <p:ext uri="{BB962C8B-B14F-4D97-AF65-F5344CB8AC3E}">
        <p14:creationId xmlns:p14="http://schemas.microsoft.com/office/powerpoint/2010/main" val="2372412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生物指標應用限制</a:t>
            </a:r>
          </a:p>
        </p:txBody>
      </p:sp>
      <p:sp>
        <p:nvSpPr>
          <p:cNvPr id="3" name="內容版面配置區 2"/>
          <p:cNvSpPr>
            <a:spLocks noGrp="1"/>
          </p:cNvSpPr>
          <p:nvPr>
            <p:ph idx="1"/>
          </p:nvPr>
        </p:nvSpPr>
        <p:spPr/>
        <p:txBody>
          <a:bodyPr/>
          <a:lstStyle/>
          <a:p>
            <a:r>
              <a:rPr lang="zh-TW" altLang="en-US" dirty="0"/>
              <a:t>對急毒性作用之短時間高濃度有害物暴露評估有限制</a:t>
            </a:r>
            <a:endParaRPr lang="en-US" altLang="zh-TW" dirty="0"/>
          </a:p>
          <a:p>
            <a:r>
              <a:rPr lang="zh-TW" altLang="en-US" dirty="0"/>
              <a:t>可利用之生物偵測技術仍屬有限</a:t>
            </a:r>
            <a:endParaRPr lang="en-US" altLang="zh-TW" dirty="0"/>
          </a:p>
          <a:p>
            <a:r>
              <a:rPr lang="zh-TW" altLang="en-US" dirty="0"/>
              <a:t>生物檢體成分複雜，因基質效應而造成干擾的情況常見</a:t>
            </a:r>
            <a:endParaRPr lang="en-US" altLang="zh-TW" dirty="0"/>
          </a:p>
          <a:p>
            <a:r>
              <a:rPr lang="zh-TW" altLang="en-US" dirty="0"/>
              <a:t>很難簡單的建立外在暴露與生物指標之相關性，因為作業環境暴露種類多樣且其他影響因素甚常存在</a:t>
            </a:r>
          </a:p>
        </p:txBody>
      </p:sp>
      <p:sp>
        <p:nvSpPr>
          <p:cNvPr id="4" name="投影片編號版面配置區 3"/>
          <p:cNvSpPr>
            <a:spLocks noGrp="1"/>
          </p:cNvSpPr>
          <p:nvPr>
            <p:ph type="sldNum" sz="quarter" idx="11"/>
          </p:nvPr>
        </p:nvSpPr>
        <p:spPr/>
        <p:txBody>
          <a:bodyPr/>
          <a:lstStyle/>
          <a:p>
            <a:pPr>
              <a:defRPr/>
            </a:pPr>
            <a:fld id="{3AB412C4-39DC-4731-8DCF-8D6E6FCF203A}" type="slidenum">
              <a:rPr lang="en-US" altLang="zh-TW" smtClean="0"/>
              <a:pPr>
                <a:defRPr/>
              </a:pPr>
              <a:t>31</a:t>
            </a:fld>
            <a:endParaRPr lang="en-US" altLang="zh-TW"/>
          </a:p>
        </p:txBody>
      </p:sp>
    </p:spTree>
    <p:extLst>
      <p:ext uri="{BB962C8B-B14F-4D97-AF65-F5344CB8AC3E}">
        <p14:creationId xmlns:p14="http://schemas.microsoft.com/office/powerpoint/2010/main" val="3589679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8720" y="2862064"/>
            <a:ext cx="9201200" cy="1143000"/>
          </a:xfrm>
        </p:spPr>
        <p:txBody>
          <a:bodyPr/>
          <a:lstStyle/>
          <a:p>
            <a:pPr indent="631825" eaLnBrk="1" hangingPunct="1">
              <a:lnSpc>
                <a:spcPct val="125000"/>
              </a:lnSpc>
            </a:pPr>
            <a:r>
              <a:rPr lang="zh-TW" altLang="en-US" dirty="0"/>
              <a:t>貳、化學危害暴露的控制</a:t>
            </a:r>
            <a:br>
              <a:rPr lang="en-US" altLang="zh-TW" dirty="0"/>
            </a:br>
            <a:endParaRPr lang="zh-TW" altLang="en-US" dirty="0"/>
          </a:p>
        </p:txBody>
      </p:sp>
      <p:sp>
        <p:nvSpPr>
          <p:cNvPr id="3" name="投影片編號版面配置區 2"/>
          <p:cNvSpPr>
            <a:spLocks noGrp="1"/>
          </p:cNvSpPr>
          <p:nvPr>
            <p:ph type="sldNum" sz="quarter" idx="11"/>
          </p:nvPr>
        </p:nvSpPr>
        <p:spPr/>
        <p:txBody>
          <a:bodyPr/>
          <a:lstStyle/>
          <a:p>
            <a:pPr>
              <a:defRPr/>
            </a:pPr>
            <a:fld id="{3AB412C4-39DC-4731-8DCF-8D6E6FCF203A}" type="slidenum">
              <a:rPr lang="en-US" altLang="zh-TW" smtClean="0"/>
              <a:pPr>
                <a:defRPr/>
              </a:pPr>
              <a:t>32</a:t>
            </a:fld>
            <a:endParaRPr lang="en-US" altLang="zh-TW"/>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4" name="Rectangle 6"/>
          <p:cNvSpPr>
            <a:spLocks noChangeArrowheads="1"/>
          </p:cNvSpPr>
          <p:nvPr/>
        </p:nvSpPr>
        <p:spPr bwMode="auto">
          <a:xfrm>
            <a:off x="830263" y="142875"/>
            <a:ext cx="7772400" cy="765175"/>
          </a:xfrm>
          <a:prstGeom prst="rect">
            <a:avLst/>
          </a:prstGeom>
          <a:noFill/>
          <a:ln w="9525">
            <a:noFill/>
            <a:miter lim="800000"/>
            <a:headEnd/>
            <a:tailEnd/>
          </a:ln>
          <a:effectLst/>
        </p:spPr>
        <p:txBody>
          <a:bodyPr lIns="92075" tIns="46038" rIns="92075" bIns="46038" anchor="ctr"/>
          <a:lstStyle/>
          <a:p>
            <a:pPr algn="ctr">
              <a:spcBef>
                <a:spcPct val="0"/>
              </a:spcBef>
              <a:buClrTx/>
              <a:buSzTx/>
              <a:buFontTx/>
              <a:buNone/>
            </a:pPr>
            <a:r>
              <a:rPr lang="zh-TW" altLang="en-US" sz="4400">
                <a:solidFill>
                  <a:schemeClr val="tx1"/>
                </a:solidFill>
                <a:latin typeface="Arial" charset="0"/>
                <a:ea typeface="新細明體" pitchFamily="18" charset="-120"/>
              </a:rPr>
              <a:t>減少暴露的原則</a:t>
            </a:r>
          </a:p>
        </p:txBody>
      </p:sp>
      <p:sp>
        <p:nvSpPr>
          <p:cNvPr id="339978" name="Text Box 10"/>
          <p:cNvSpPr txBox="1">
            <a:spLocks noChangeArrowheads="1"/>
          </p:cNvSpPr>
          <p:nvPr/>
        </p:nvSpPr>
        <p:spPr bwMode="auto">
          <a:xfrm>
            <a:off x="755650" y="1125538"/>
            <a:ext cx="2012950" cy="457200"/>
          </a:xfrm>
          <a:prstGeom prst="rect">
            <a:avLst/>
          </a:prstGeom>
          <a:noFill/>
          <a:ln w="9525">
            <a:noFill/>
            <a:miter lim="800000"/>
            <a:headEnd/>
            <a:tailEnd/>
          </a:ln>
          <a:effectLst/>
        </p:spPr>
        <p:txBody>
          <a:bodyPr wrap="none">
            <a:spAutoFit/>
          </a:bodyPr>
          <a:lstStyle/>
          <a:p>
            <a:pPr>
              <a:spcBef>
                <a:spcPct val="0"/>
              </a:spcBef>
              <a:buClrTx/>
              <a:buSzTx/>
              <a:buFontTx/>
              <a:buNone/>
            </a:pPr>
            <a:r>
              <a:rPr lang="zh-TW" altLang="en-US" sz="2400">
                <a:solidFill>
                  <a:schemeClr val="tx1"/>
                </a:solidFill>
                <a:ea typeface="新細明體" pitchFamily="18" charset="-120"/>
              </a:rPr>
              <a:t>發生源的管制</a:t>
            </a:r>
          </a:p>
        </p:txBody>
      </p:sp>
      <p:sp>
        <p:nvSpPr>
          <p:cNvPr id="339979" name="Text Box 11"/>
          <p:cNvSpPr txBox="1">
            <a:spLocks noChangeArrowheads="1"/>
          </p:cNvSpPr>
          <p:nvPr/>
        </p:nvSpPr>
        <p:spPr bwMode="auto">
          <a:xfrm>
            <a:off x="3563938" y="1125538"/>
            <a:ext cx="2317750" cy="457200"/>
          </a:xfrm>
          <a:prstGeom prst="rect">
            <a:avLst/>
          </a:prstGeom>
          <a:noFill/>
          <a:ln w="9525">
            <a:noFill/>
            <a:miter lim="800000"/>
            <a:headEnd/>
            <a:tailEnd/>
          </a:ln>
          <a:effectLst/>
        </p:spPr>
        <p:txBody>
          <a:bodyPr wrap="none">
            <a:spAutoFit/>
          </a:bodyPr>
          <a:lstStyle/>
          <a:p>
            <a:pPr>
              <a:spcBef>
                <a:spcPct val="0"/>
              </a:spcBef>
              <a:buClrTx/>
              <a:buSzTx/>
              <a:buFontTx/>
              <a:buNone/>
            </a:pPr>
            <a:r>
              <a:rPr lang="zh-TW" altLang="en-US" sz="2400">
                <a:solidFill>
                  <a:schemeClr val="tx1"/>
                </a:solidFill>
                <a:ea typeface="新細明體" pitchFamily="18" charset="-120"/>
              </a:rPr>
              <a:t>傳輸路徑的管制</a:t>
            </a:r>
          </a:p>
        </p:txBody>
      </p:sp>
      <p:sp>
        <p:nvSpPr>
          <p:cNvPr id="339980" name="Text Box 12"/>
          <p:cNvSpPr txBox="1">
            <a:spLocks noChangeArrowheads="1"/>
          </p:cNvSpPr>
          <p:nvPr/>
        </p:nvSpPr>
        <p:spPr bwMode="auto">
          <a:xfrm>
            <a:off x="6443663" y="1125538"/>
            <a:ext cx="2012950" cy="457200"/>
          </a:xfrm>
          <a:prstGeom prst="rect">
            <a:avLst/>
          </a:prstGeom>
          <a:noFill/>
          <a:ln w="9525">
            <a:noFill/>
            <a:miter lim="800000"/>
            <a:headEnd/>
            <a:tailEnd/>
          </a:ln>
          <a:effectLst/>
        </p:spPr>
        <p:txBody>
          <a:bodyPr wrap="none">
            <a:spAutoFit/>
          </a:bodyPr>
          <a:lstStyle/>
          <a:p>
            <a:pPr>
              <a:spcBef>
                <a:spcPct val="0"/>
              </a:spcBef>
              <a:buClrTx/>
              <a:buSzTx/>
              <a:buFontTx/>
              <a:buNone/>
            </a:pPr>
            <a:r>
              <a:rPr lang="zh-TW" altLang="en-US" sz="2400">
                <a:solidFill>
                  <a:schemeClr val="tx1"/>
                </a:solidFill>
                <a:ea typeface="新細明體" pitchFamily="18" charset="-120"/>
              </a:rPr>
              <a:t>接受者的管理</a:t>
            </a:r>
          </a:p>
        </p:txBody>
      </p:sp>
      <p:pic>
        <p:nvPicPr>
          <p:cNvPr id="339982" name="Picture 14" descr="圖3"/>
          <p:cNvPicPr>
            <a:picLocks noGrp="1" noChangeAspect="1" noChangeArrowheads="1"/>
          </p:cNvPicPr>
          <p:nvPr>
            <p:ph/>
          </p:nvPr>
        </p:nvPicPr>
        <p:blipFill>
          <a:blip r:embed="rId3" cstate="print"/>
          <a:srcRect/>
          <a:stretch>
            <a:fillRect/>
          </a:stretch>
        </p:blipFill>
        <p:spPr>
          <a:xfrm>
            <a:off x="684213" y="1557338"/>
            <a:ext cx="7772400" cy="2592387"/>
          </a:xfrm>
          <a:noFill/>
          <a:ln/>
        </p:spPr>
      </p:pic>
      <p:sp>
        <p:nvSpPr>
          <p:cNvPr id="339983" name="Text Box 15"/>
          <p:cNvSpPr txBox="1">
            <a:spLocks noChangeArrowheads="1"/>
          </p:cNvSpPr>
          <p:nvPr/>
        </p:nvSpPr>
        <p:spPr bwMode="auto">
          <a:xfrm>
            <a:off x="468313" y="4149725"/>
            <a:ext cx="3168650" cy="2436813"/>
          </a:xfrm>
          <a:prstGeom prst="rect">
            <a:avLst/>
          </a:prstGeom>
          <a:noFill/>
          <a:ln w="9525" algn="ctr">
            <a:noFill/>
            <a:miter lim="800000"/>
            <a:headEnd/>
            <a:tailEnd/>
          </a:ln>
          <a:effectLst/>
        </p:spPr>
        <p:txBody>
          <a:bodyPr>
            <a:spAutoFit/>
          </a:bodyPr>
          <a:lstStyle/>
          <a:p>
            <a:pPr marL="457200" indent="-457200">
              <a:spcBef>
                <a:spcPct val="0"/>
              </a:spcBef>
              <a:buClr>
                <a:schemeClr val="tx1"/>
              </a:buClr>
              <a:buSzTx/>
              <a:buFont typeface="Wingdings" pitchFamily="2" charset="2"/>
              <a:buAutoNum type="arabicPeriod"/>
            </a:pPr>
            <a:r>
              <a:rPr lang="zh-TW" altLang="en-US" sz="2200" b="0">
                <a:solidFill>
                  <a:schemeClr val="tx1"/>
                </a:solidFill>
                <a:ea typeface="新細明體" pitchFamily="18" charset="-120"/>
              </a:rPr>
              <a:t>以低危害物料替代</a:t>
            </a:r>
          </a:p>
          <a:p>
            <a:pPr marL="457200" indent="-457200">
              <a:spcBef>
                <a:spcPct val="0"/>
              </a:spcBef>
              <a:buClr>
                <a:schemeClr val="tx1"/>
              </a:buClr>
              <a:buSzTx/>
              <a:buFont typeface="Wingdings" pitchFamily="2" charset="2"/>
              <a:buAutoNum type="arabicPeriod"/>
            </a:pPr>
            <a:r>
              <a:rPr lang="zh-TW" altLang="en-US" sz="2200" b="0">
                <a:solidFill>
                  <a:schemeClr val="tx1"/>
                </a:solidFill>
                <a:ea typeface="新細明體" pitchFamily="18" charset="-120"/>
              </a:rPr>
              <a:t>修改製程</a:t>
            </a:r>
          </a:p>
          <a:p>
            <a:pPr marL="457200" indent="-457200">
              <a:spcBef>
                <a:spcPct val="0"/>
              </a:spcBef>
              <a:buClr>
                <a:schemeClr val="tx1"/>
              </a:buClr>
              <a:buSzTx/>
              <a:buFont typeface="Wingdings" pitchFamily="2" charset="2"/>
              <a:buAutoNum type="arabicPeriod"/>
            </a:pPr>
            <a:r>
              <a:rPr lang="zh-TW" altLang="en-US" sz="2200" b="0">
                <a:solidFill>
                  <a:schemeClr val="tx1"/>
                </a:solidFill>
                <a:ea typeface="新細明體" pitchFamily="18" charset="-120"/>
              </a:rPr>
              <a:t>密閉製程</a:t>
            </a:r>
          </a:p>
          <a:p>
            <a:pPr marL="457200" indent="-457200">
              <a:spcBef>
                <a:spcPct val="0"/>
              </a:spcBef>
              <a:buClr>
                <a:schemeClr val="tx1"/>
              </a:buClr>
              <a:buSzTx/>
              <a:buFont typeface="Wingdings" pitchFamily="2" charset="2"/>
              <a:buAutoNum type="arabicPeriod"/>
            </a:pPr>
            <a:r>
              <a:rPr lang="zh-TW" altLang="en-US" sz="2200" b="0">
                <a:solidFill>
                  <a:schemeClr val="tx1"/>
                </a:solidFill>
                <a:ea typeface="新細明體" pitchFamily="18" charset="-120"/>
              </a:rPr>
              <a:t>隔離製程</a:t>
            </a:r>
          </a:p>
          <a:p>
            <a:pPr marL="457200" indent="-457200">
              <a:spcBef>
                <a:spcPct val="0"/>
              </a:spcBef>
              <a:buClr>
                <a:schemeClr val="tx1"/>
              </a:buClr>
              <a:buSzTx/>
              <a:buFont typeface="Wingdings" pitchFamily="2" charset="2"/>
              <a:buAutoNum type="arabicPeriod"/>
            </a:pPr>
            <a:r>
              <a:rPr lang="zh-TW" altLang="en-US" sz="2200" b="0">
                <a:solidFill>
                  <a:schemeClr val="tx1"/>
                </a:solidFill>
                <a:ea typeface="新細明體" pitchFamily="18" charset="-120"/>
              </a:rPr>
              <a:t>加濕</a:t>
            </a:r>
          </a:p>
          <a:p>
            <a:pPr marL="457200" indent="-457200">
              <a:spcBef>
                <a:spcPct val="0"/>
              </a:spcBef>
              <a:buClr>
                <a:schemeClr val="tx1"/>
              </a:buClr>
              <a:buSzTx/>
              <a:buFont typeface="Wingdings" pitchFamily="2" charset="2"/>
              <a:buAutoNum type="arabicPeriod"/>
            </a:pPr>
            <a:r>
              <a:rPr lang="zh-TW" altLang="en-US" sz="2200" u="sng">
                <a:solidFill>
                  <a:schemeClr val="tx1"/>
                </a:solidFill>
                <a:ea typeface="新細明體" pitchFamily="18" charset="-120"/>
              </a:rPr>
              <a:t>局部排氣系統</a:t>
            </a:r>
          </a:p>
          <a:p>
            <a:pPr marL="457200" indent="-457200">
              <a:spcBef>
                <a:spcPct val="0"/>
              </a:spcBef>
              <a:buClr>
                <a:schemeClr val="tx1"/>
              </a:buClr>
              <a:buSzTx/>
              <a:buFont typeface="Wingdings" pitchFamily="2" charset="2"/>
              <a:buAutoNum type="arabicPeriod"/>
            </a:pPr>
            <a:r>
              <a:rPr lang="zh-TW" altLang="en-US" sz="2200" b="0">
                <a:solidFill>
                  <a:schemeClr val="tx1"/>
                </a:solidFill>
                <a:ea typeface="新細明體" pitchFamily="18" charset="-120"/>
              </a:rPr>
              <a:t>維護管理</a:t>
            </a:r>
          </a:p>
        </p:txBody>
      </p:sp>
      <p:sp>
        <p:nvSpPr>
          <p:cNvPr id="339984" name="Text Box 16"/>
          <p:cNvSpPr txBox="1">
            <a:spLocks noChangeArrowheads="1"/>
          </p:cNvSpPr>
          <p:nvPr/>
        </p:nvSpPr>
        <p:spPr bwMode="auto">
          <a:xfrm>
            <a:off x="3419475" y="4149725"/>
            <a:ext cx="2447925" cy="2101850"/>
          </a:xfrm>
          <a:prstGeom prst="rect">
            <a:avLst/>
          </a:prstGeom>
          <a:noFill/>
          <a:ln w="9525" algn="ctr">
            <a:noFill/>
            <a:miter lim="800000"/>
            <a:headEnd/>
            <a:tailEnd/>
          </a:ln>
          <a:effectLst/>
        </p:spPr>
        <p:txBody>
          <a:bodyPr>
            <a:spAutoFit/>
          </a:bodyPr>
          <a:lstStyle/>
          <a:p>
            <a:pPr marL="457200" indent="-457200">
              <a:spcBef>
                <a:spcPct val="0"/>
              </a:spcBef>
              <a:buClr>
                <a:schemeClr val="tx1"/>
              </a:buClr>
              <a:buSzTx/>
              <a:buFont typeface="Wingdings" pitchFamily="2" charset="2"/>
              <a:buAutoNum type="arabicPeriod"/>
            </a:pPr>
            <a:r>
              <a:rPr lang="zh-TW" altLang="en-US" sz="2200" b="0">
                <a:solidFill>
                  <a:schemeClr val="tx1"/>
                </a:solidFill>
                <a:ea typeface="新細明體" pitchFamily="18" charset="-120"/>
              </a:rPr>
              <a:t>環境整頓管理</a:t>
            </a:r>
          </a:p>
          <a:p>
            <a:pPr marL="457200" indent="-457200">
              <a:spcBef>
                <a:spcPct val="0"/>
              </a:spcBef>
              <a:buClr>
                <a:schemeClr val="tx1"/>
              </a:buClr>
              <a:buSzTx/>
              <a:buFont typeface="Wingdings" pitchFamily="2" charset="2"/>
              <a:buAutoNum type="arabicPeriod"/>
            </a:pPr>
            <a:r>
              <a:rPr lang="zh-TW" altLang="en-US" sz="2200" b="0">
                <a:solidFill>
                  <a:schemeClr val="tx1"/>
                </a:solidFill>
                <a:ea typeface="新細明體" pitchFamily="18" charset="-120"/>
              </a:rPr>
              <a:t>一般換氣</a:t>
            </a:r>
          </a:p>
          <a:p>
            <a:pPr marL="457200" indent="-457200">
              <a:spcBef>
                <a:spcPct val="0"/>
              </a:spcBef>
              <a:buClr>
                <a:schemeClr val="tx1"/>
              </a:buClr>
              <a:buSzTx/>
              <a:buFont typeface="Wingdings" pitchFamily="2" charset="2"/>
              <a:buAutoNum type="arabicPeriod"/>
            </a:pPr>
            <a:r>
              <a:rPr lang="zh-TW" altLang="en-US" sz="2200" b="0">
                <a:solidFill>
                  <a:schemeClr val="tx1"/>
                </a:solidFill>
                <a:ea typeface="新細明體" pitchFamily="18" charset="-120"/>
              </a:rPr>
              <a:t>稀釋通風</a:t>
            </a:r>
          </a:p>
          <a:p>
            <a:pPr marL="457200" indent="-457200">
              <a:spcBef>
                <a:spcPct val="0"/>
              </a:spcBef>
              <a:buClr>
                <a:schemeClr val="tx1"/>
              </a:buClr>
              <a:buSzTx/>
              <a:buFont typeface="Wingdings" pitchFamily="2" charset="2"/>
              <a:buAutoNum type="arabicPeriod"/>
            </a:pPr>
            <a:r>
              <a:rPr lang="zh-TW" altLang="en-US" sz="2200" b="0">
                <a:solidFill>
                  <a:schemeClr val="tx1"/>
                </a:solidFill>
                <a:ea typeface="新細明體" pitchFamily="18" charset="-120"/>
              </a:rPr>
              <a:t>拉長距離</a:t>
            </a:r>
          </a:p>
          <a:p>
            <a:pPr marL="457200" indent="-457200">
              <a:spcBef>
                <a:spcPct val="0"/>
              </a:spcBef>
              <a:buClr>
                <a:schemeClr val="tx1"/>
              </a:buClr>
              <a:buSzTx/>
              <a:buFont typeface="Wingdings" pitchFamily="2" charset="2"/>
              <a:buAutoNum type="arabicPeriod"/>
            </a:pPr>
            <a:r>
              <a:rPr lang="zh-TW" altLang="en-US" sz="2200" b="0">
                <a:solidFill>
                  <a:schemeClr val="tx1"/>
                </a:solidFill>
                <a:ea typeface="新細明體" pitchFamily="18" charset="-120"/>
              </a:rPr>
              <a:t>環境監測</a:t>
            </a:r>
          </a:p>
          <a:p>
            <a:pPr marL="457200" indent="-457200">
              <a:spcBef>
                <a:spcPct val="0"/>
              </a:spcBef>
              <a:buClr>
                <a:schemeClr val="tx1"/>
              </a:buClr>
              <a:buSzTx/>
              <a:buFont typeface="Wingdings" pitchFamily="2" charset="2"/>
              <a:buAutoNum type="arabicPeriod"/>
            </a:pPr>
            <a:r>
              <a:rPr lang="zh-TW" altLang="en-US" sz="2200" b="0">
                <a:solidFill>
                  <a:schemeClr val="tx1"/>
                </a:solidFill>
                <a:ea typeface="新細明體" pitchFamily="18" charset="-120"/>
              </a:rPr>
              <a:t>維護管理</a:t>
            </a:r>
          </a:p>
        </p:txBody>
      </p:sp>
      <p:sp>
        <p:nvSpPr>
          <p:cNvPr id="339985" name="Text Box 17"/>
          <p:cNvSpPr txBox="1">
            <a:spLocks noChangeArrowheads="1"/>
          </p:cNvSpPr>
          <p:nvPr/>
        </p:nvSpPr>
        <p:spPr bwMode="auto">
          <a:xfrm>
            <a:off x="5867400" y="4149725"/>
            <a:ext cx="2447925" cy="2436813"/>
          </a:xfrm>
          <a:prstGeom prst="rect">
            <a:avLst/>
          </a:prstGeom>
          <a:noFill/>
          <a:ln w="9525" algn="ctr">
            <a:noFill/>
            <a:miter lim="800000"/>
            <a:headEnd/>
            <a:tailEnd/>
          </a:ln>
          <a:effectLst/>
        </p:spPr>
        <p:txBody>
          <a:bodyPr>
            <a:spAutoFit/>
          </a:bodyPr>
          <a:lstStyle/>
          <a:p>
            <a:pPr marL="457200" indent="-457200">
              <a:spcBef>
                <a:spcPct val="0"/>
              </a:spcBef>
              <a:buClr>
                <a:schemeClr val="tx1"/>
              </a:buClr>
              <a:buSzTx/>
              <a:buFont typeface="Wingdings" pitchFamily="2" charset="2"/>
              <a:buAutoNum type="arabicPeriod"/>
            </a:pPr>
            <a:r>
              <a:rPr lang="zh-TW" altLang="en-US" sz="2200" b="0">
                <a:solidFill>
                  <a:schemeClr val="tx1"/>
                </a:solidFill>
                <a:ea typeface="新細明體" pitchFamily="18" charset="-120"/>
              </a:rPr>
              <a:t>教育訓練</a:t>
            </a:r>
          </a:p>
          <a:p>
            <a:pPr marL="457200" indent="-457200">
              <a:spcBef>
                <a:spcPct val="0"/>
              </a:spcBef>
              <a:buClr>
                <a:schemeClr val="tx1"/>
              </a:buClr>
              <a:buSzTx/>
              <a:buFont typeface="Wingdings" pitchFamily="2" charset="2"/>
              <a:buAutoNum type="arabicPeriod"/>
            </a:pPr>
            <a:r>
              <a:rPr lang="zh-TW" altLang="en-US" sz="2200" b="0">
                <a:solidFill>
                  <a:schemeClr val="tx1"/>
                </a:solidFill>
                <a:ea typeface="新細明體" pitchFamily="18" charset="-120"/>
              </a:rPr>
              <a:t>輪班</a:t>
            </a:r>
          </a:p>
          <a:p>
            <a:pPr marL="457200" indent="-457200">
              <a:spcBef>
                <a:spcPct val="0"/>
              </a:spcBef>
              <a:buClr>
                <a:schemeClr val="tx1"/>
              </a:buClr>
              <a:buSzTx/>
              <a:buFont typeface="Wingdings" pitchFamily="2" charset="2"/>
              <a:buAutoNum type="arabicPeriod"/>
            </a:pPr>
            <a:r>
              <a:rPr lang="zh-TW" altLang="en-US" sz="2200" b="0">
                <a:solidFill>
                  <a:schemeClr val="tx1"/>
                </a:solidFill>
                <a:ea typeface="新細明體" pitchFamily="18" charset="-120"/>
              </a:rPr>
              <a:t>包圍作業員</a:t>
            </a:r>
          </a:p>
          <a:p>
            <a:pPr marL="457200" indent="-457200">
              <a:spcBef>
                <a:spcPct val="0"/>
              </a:spcBef>
              <a:buClr>
                <a:schemeClr val="tx1"/>
              </a:buClr>
              <a:buSzTx/>
              <a:buFont typeface="Wingdings" pitchFamily="2" charset="2"/>
              <a:buAutoNum type="arabicPeriod"/>
            </a:pPr>
            <a:r>
              <a:rPr lang="zh-TW" altLang="en-US" sz="2200" b="0">
                <a:solidFill>
                  <a:schemeClr val="tx1"/>
                </a:solidFill>
                <a:ea typeface="新細明體" pitchFamily="18" charset="-120"/>
              </a:rPr>
              <a:t>個人間側系統</a:t>
            </a:r>
          </a:p>
          <a:p>
            <a:pPr marL="457200" indent="-457200">
              <a:spcBef>
                <a:spcPct val="0"/>
              </a:spcBef>
              <a:buClr>
                <a:schemeClr val="tx1"/>
              </a:buClr>
              <a:buSzTx/>
              <a:buFont typeface="Wingdings" pitchFamily="2" charset="2"/>
              <a:buAutoNum type="arabicPeriod"/>
            </a:pPr>
            <a:r>
              <a:rPr lang="zh-TW" altLang="en-US" sz="2200" b="0">
                <a:solidFill>
                  <a:schemeClr val="tx1"/>
                </a:solidFill>
                <a:ea typeface="新細明體" pitchFamily="18" charset="-120"/>
              </a:rPr>
              <a:t>個人防護具</a:t>
            </a:r>
          </a:p>
          <a:p>
            <a:pPr marL="457200" indent="-457200">
              <a:spcBef>
                <a:spcPct val="0"/>
              </a:spcBef>
              <a:buClr>
                <a:schemeClr val="tx1"/>
              </a:buClr>
              <a:buSzTx/>
              <a:buFont typeface="Wingdings" pitchFamily="2" charset="2"/>
              <a:buAutoNum type="arabicPeriod"/>
            </a:pPr>
            <a:r>
              <a:rPr lang="zh-TW" altLang="en-US" sz="2200" b="0">
                <a:solidFill>
                  <a:schemeClr val="tx1"/>
                </a:solidFill>
                <a:ea typeface="新細明體" pitchFamily="18" charset="-120"/>
              </a:rPr>
              <a:t>維護管理</a:t>
            </a:r>
          </a:p>
          <a:p>
            <a:pPr marL="457200" indent="-457200">
              <a:spcBef>
                <a:spcPct val="0"/>
              </a:spcBef>
              <a:buClr>
                <a:schemeClr val="tx1"/>
              </a:buClr>
              <a:buSzTx/>
              <a:buFont typeface="Wingdings" pitchFamily="2" charset="2"/>
              <a:buAutoNum type="arabicPeriod"/>
            </a:pPr>
            <a:endParaRPr lang="en-US" altLang="zh-TW" sz="2200" b="0">
              <a:solidFill>
                <a:schemeClr val="tx1"/>
              </a:solidFill>
              <a:ea typeface="新細明體" pitchFamily="18" charset="-120"/>
            </a:endParaRPr>
          </a:p>
        </p:txBody>
      </p:sp>
      <p:sp>
        <p:nvSpPr>
          <p:cNvPr id="10" name="投影片編號版面配置區 9"/>
          <p:cNvSpPr>
            <a:spLocks noGrp="1"/>
          </p:cNvSpPr>
          <p:nvPr>
            <p:ph type="sldNum" sz="quarter" idx="12"/>
          </p:nvPr>
        </p:nvSpPr>
        <p:spPr/>
        <p:txBody>
          <a:bodyPr/>
          <a:lstStyle/>
          <a:p>
            <a:fld id="{1247F080-3EC4-4440-8CDE-852993C1A132}" type="slidenum">
              <a:rPr lang="en-US" altLang="zh-TW" smtClean="0"/>
              <a:pPr/>
              <a:t>33</a:t>
            </a:fld>
            <a:endParaRPr lang="en-US" altLang="zh-TW"/>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p:txBody>
          <a:bodyPr/>
          <a:lstStyle/>
          <a:p>
            <a:r>
              <a:rPr lang="zh-TW" altLang="en-US" sz="4000"/>
              <a:t>避免有害化學物質逸散至空氣中</a:t>
            </a:r>
          </a:p>
        </p:txBody>
      </p:sp>
      <p:sp>
        <p:nvSpPr>
          <p:cNvPr id="451587" name="Rectangle 3"/>
          <p:cNvSpPr>
            <a:spLocks noGrp="1" noChangeArrowheads="1"/>
          </p:cNvSpPr>
          <p:nvPr>
            <p:ph type="body" idx="1"/>
          </p:nvPr>
        </p:nvSpPr>
        <p:spPr/>
        <p:txBody>
          <a:bodyPr/>
          <a:lstStyle/>
          <a:p>
            <a:pPr>
              <a:lnSpc>
                <a:spcPct val="130000"/>
              </a:lnSpc>
              <a:spcBef>
                <a:spcPct val="25000"/>
              </a:spcBef>
              <a:spcAft>
                <a:spcPct val="25000"/>
              </a:spcAft>
            </a:pPr>
            <a:r>
              <a:rPr lang="zh-TW" altLang="en-US" sz="2800" dirty="0"/>
              <a:t>儲放藥品時保持瓶蓋緊閉</a:t>
            </a:r>
          </a:p>
          <a:p>
            <a:pPr>
              <a:lnSpc>
                <a:spcPct val="130000"/>
              </a:lnSpc>
              <a:spcBef>
                <a:spcPct val="25000"/>
              </a:spcBef>
              <a:spcAft>
                <a:spcPct val="25000"/>
              </a:spcAft>
            </a:pPr>
            <a:r>
              <a:rPr lang="zh-TW" altLang="en-US" sz="2800" dirty="0"/>
              <a:t>儘可能縮短操作時開啟瓶蓋的時間</a:t>
            </a:r>
          </a:p>
          <a:p>
            <a:pPr>
              <a:lnSpc>
                <a:spcPct val="130000"/>
              </a:lnSpc>
              <a:spcBef>
                <a:spcPct val="25000"/>
              </a:spcBef>
              <a:spcAft>
                <a:spcPct val="25000"/>
              </a:spcAft>
            </a:pPr>
            <a:r>
              <a:rPr lang="zh-TW" altLang="en-US" sz="2800" dirty="0"/>
              <a:t>於排氣櫃</a:t>
            </a:r>
            <a:r>
              <a:rPr lang="en-US" altLang="zh-TW" sz="2800" dirty="0"/>
              <a:t>(</a:t>
            </a:r>
            <a:r>
              <a:rPr lang="en-US" altLang="zh-TW" sz="2800" dirty="0">
                <a:latin typeface="Times New Roman" pitchFamily="18" charset="0"/>
                <a:cs typeface="Times New Roman" pitchFamily="18" charset="0"/>
              </a:rPr>
              <a:t>Hood</a:t>
            </a:r>
            <a:r>
              <a:rPr lang="en-US" altLang="zh-TW" sz="2800" dirty="0"/>
              <a:t>)</a:t>
            </a:r>
            <a:r>
              <a:rPr lang="zh-TW" altLang="en-US" sz="2800" dirty="0"/>
              <a:t>中操作揮發性化學物質</a:t>
            </a:r>
          </a:p>
          <a:p>
            <a:pPr>
              <a:lnSpc>
                <a:spcPct val="130000"/>
              </a:lnSpc>
              <a:spcBef>
                <a:spcPct val="25000"/>
              </a:spcBef>
              <a:spcAft>
                <a:spcPct val="25000"/>
              </a:spcAft>
            </a:pPr>
            <a:r>
              <a:rPr lang="zh-TW" altLang="en-US" sz="2800" dirty="0"/>
              <a:t>傾倒藥品時使用漏斗等器材，避免藥品潑灑出保存容器外</a:t>
            </a:r>
          </a:p>
          <a:p>
            <a:pPr>
              <a:buFont typeface="Wingdings" pitchFamily="2" charset="2"/>
              <a:buNone/>
            </a:pPr>
            <a:endParaRPr lang="en-US" altLang="zh-TW" sz="2800" dirty="0"/>
          </a:p>
        </p:txBody>
      </p:sp>
      <p:sp>
        <p:nvSpPr>
          <p:cNvPr id="4" name="投影片編號版面配置區 3"/>
          <p:cNvSpPr>
            <a:spLocks noGrp="1"/>
          </p:cNvSpPr>
          <p:nvPr>
            <p:ph type="sldNum" sz="quarter" idx="11"/>
          </p:nvPr>
        </p:nvSpPr>
        <p:spPr/>
        <p:txBody>
          <a:bodyPr/>
          <a:lstStyle/>
          <a:p>
            <a:pPr>
              <a:defRPr/>
            </a:pPr>
            <a:fld id="{3AB412C4-39DC-4731-8DCF-8D6E6FCF203A}" type="slidenum">
              <a:rPr lang="en-US" altLang="zh-TW" smtClean="0"/>
              <a:pPr>
                <a:defRPr/>
              </a:pPr>
              <a:t>34</a:t>
            </a:fld>
            <a:endParaRPr lang="en-US" altLang="zh-TW"/>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49538" name="Rectangle 2"/>
              <p:cNvSpPr>
                <a:spLocks noGrp="1" noChangeArrowheads="1"/>
              </p:cNvSpPr>
              <p:nvPr>
                <p:ph type="title"/>
              </p:nvPr>
            </p:nvSpPr>
            <p:spPr/>
            <p:txBody>
              <a:bodyPr/>
              <a:lstStyle/>
              <a:p>
                <a14:m>
                  <m:oMath xmlns:m="http://schemas.openxmlformats.org/officeDocument/2006/math">
                    <m:r>
                      <a:rPr lang="zh-TW" altLang="en-US" sz="3600" i="1" smtClean="0">
                        <a:latin typeface="Cambria Math" panose="02040503050406030204" pitchFamily="18" charset="0"/>
                      </a:rPr>
                      <m:t>★</m:t>
                    </m:r>
                  </m:oMath>
                </a14:m>
                <a:r>
                  <a:rPr lang="zh-TW" altLang="en-US" sz="3600" dirty="0"/>
                  <a:t>局部排氣系統使用注意事項</a:t>
                </a:r>
              </a:p>
            </p:txBody>
          </p:sp>
        </mc:Choice>
        <mc:Fallback xmlns="">
          <p:sp>
            <p:nvSpPr>
              <p:cNvPr id="449538" name="Rectangle 2"/>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zh-TW" altLang="en-US">
                    <a:noFill/>
                  </a:rPr>
                  <a:t> </a:t>
                </a:r>
              </a:p>
            </p:txBody>
          </p:sp>
        </mc:Fallback>
      </mc:AlternateContent>
      <p:sp>
        <p:nvSpPr>
          <p:cNvPr id="449539" name="Rectangle 3"/>
          <p:cNvSpPr>
            <a:spLocks noGrp="1" noChangeArrowheads="1"/>
          </p:cNvSpPr>
          <p:nvPr>
            <p:ph type="body" idx="1"/>
          </p:nvPr>
        </p:nvSpPr>
        <p:spPr>
          <a:xfrm>
            <a:off x="685800" y="1628800"/>
            <a:ext cx="8134350" cy="4112096"/>
          </a:xfrm>
        </p:spPr>
        <p:txBody>
          <a:bodyPr/>
          <a:lstStyle/>
          <a:p>
            <a:pPr>
              <a:lnSpc>
                <a:spcPct val="115000"/>
              </a:lnSpc>
              <a:spcAft>
                <a:spcPct val="20000"/>
              </a:spcAft>
            </a:pPr>
            <a:r>
              <a:rPr lang="zh-TW" altLang="en-US" sz="2400" dirty="0"/>
              <a:t>確認系統是否完整</a:t>
            </a:r>
            <a:r>
              <a:rPr lang="en-US" altLang="zh-TW" sz="2400" dirty="0"/>
              <a:t>?</a:t>
            </a:r>
            <a:r>
              <a:rPr lang="zh-TW" altLang="en-US" sz="2400" dirty="0"/>
              <a:t>安裝是否正確</a:t>
            </a:r>
            <a:r>
              <a:rPr lang="en-US" altLang="zh-TW" sz="2400" dirty="0"/>
              <a:t>?</a:t>
            </a:r>
          </a:p>
          <a:p>
            <a:pPr>
              <a:lnSpc>
                <a:spcPct val="115000"/>
              </a:lnSpc>
              <a:spcAft>
                <a:spcPct val="20000"/>
              </a:spcAft>
            </a:pPr>
            <a:r>
              <a:rPr lang="zh-TW" altLang="en-US" sz="2400" dirty="0"/>
              <a:t>排氣管路是否有破損</a:t>
            </a:r>
            <a:r>
              <a:rPr lang="en-US" altLang="zh-TW" sz="2400" dirty="0"/>
              <a:t>?</a:t>
            </a:r>
          </a:p>
          <a:p>
            <a:pPr>
              <a:lnSpc>
                <a:spcPct val="115000"/>
              </a:lnSpc>
              <a:spcAft>
                <a:spcPct val="20000"/>
              </a:spcAft>
            </a:pPr>
            <a:r>
              <a:rPr lang="zh-TW" altLang="en-US" sz="2400" dirty="0"/>
              <a:t>避免於</a:t>
            </a:r>
            <a:r>
              <a:rPr lang="en-US" altLang="zh-TW" sz="2400" dirty="0">
                <a:latin typeface="Times New Roman" pitchFamily="18" charset="0"/>
                <a:cs typeface="Times New Roman" pitchFamily="18" charset="0"/>
              </a:rPr>
              <a:t>Hood</a:t>
            </a:r>
            <a:r>
              <a:rPr lang="zh-TW" altLang="en-US" sz="2400" dirty="0"/>
              <a:t>擺放雜物</a:t>
            </a:r>
          </a:p>
          <a:p>
            <a:pPr>
              <a:lnSpc>
                <a:spcPct val="115000"/>
              </a:lnSpc>
              <a:spcAft>
                <a:spcPct val="20000"/>
              </a:spcAft>
            </a:pPr>
            <a:r>
              <a:rPr lang="zh-TW" altLang="en-US" sz="2400" dirty="0"/>
              <a:t>排氣過濾裝置類型需能過濾污染物</a:t>
            </a:r>
          </a:p>
          <a:p>
            <a:pPr lvl="1">
              <a:lnSpc>
                <a:spcPct val="115000"/>
              </a:lnSpc>
              <a:spcAft>
                <a:spcPct val="20000"/>
              </a:spcAft>
            </a:pPr>
            <a:r>
              <a:rPr lang="zh-TW" altLang="en-US" sz="2000" dirty="0"/>
              <a:t>有機溶劑</a:t>
            </a:r>
            <a:r>
              <a:rPr lang="en-US" altLang="zh-TW" sz="2000" dirty="0"/>
              <a:t>vs.</a:t>
            </a:r>
            <a:r>
              <a:rPr lang="zh-TW" altLang="en-US" sz="2000" dirty="0"/>
              <a:t>活性碳濾網；酸性氣體與霧滴</a:t>
            </a:r>
            <a:r>
              <a:rPr lang="en-US" altLang="zh-TW" sz="2000" dirty="0"/>
              <a:t>vs.</a:t>
            </a:r>
            <a:r>
              <a:rPr lang="zh-TW" altLang="en-US" sz="2000" dirty="0"/>
              <a:t>水洗塔</a:t>
            </a:r>
          </a:p>
          <a:p>
            <a:pPr>
              <a:lnSpc>
                <a:spcPct val="115000"/>
              </a:lnSpc>
              <a:spcAft>
                <a:spcPct val="20000"/>
              </a:spcAft>
            </a:pPr>
            <a:r>
              <a:rPr lang="zh-TW" altLang="en-US" sz="2400" dirty="0"/>
              <a:t>排氣過濾系統功能是否正常</a:t>
            </a:r>
            <a:r>
              <a:rPr lang="en-US" altLang="zh-TW" sz="2400" dirty="0"/>
              <a:t>?</a:t>
            </a:r>
          </a:p>
          <a:p>
            <a:pPr>
              <a:lnSpc>
                <a:spcPct val="115000"/>
              </a:lnSpc>
              <a:spcAft>
                <a:spcPct val="20000"/>
              </a:spcAft>
            </a:pPr>
            <a:r>
              <a:rPr lang="zh-TW" altLang="en-US" sz="2400" dirty="0"/>
              <a:t>如有可能，應定期清洗排氣管路，避免污染物吸附殘留</a:t>
            </a:r>
          </a:p>
          <a:p>
            <a:pPr>
              <a:lnSpc>
                <a:spcPct val="115000"/>
              </a:lnSpc>
              <a:spcAft>
                <a:spcPct val="20000"/>
              </a:spcAft>
            </a:pPr>
            <a:r>
              <a:rPr lang="zh-TW" altLang="en-US" sz="2400" dirty="0"/>
              <a:t>注意排氣口方向</a:t>
            </a:r>
          </a:p>
        </p:txBody>
      </p:sp>
      <p:sp>
        <p:nvSpPr>
          <p:cNvPr id="4" name="投影片編號版面配置區 3"/>
          <p:cNvSpPr>
            <a:spLocks noGrp="1"/>
          </p:cNvSpPr>
          <p:nvPr>
            <p:ph type="sldNum" sz="quarter" idx="11"/>
          </p:nvPr>
        </p:nvSpPr>
        <p:spPr/>
        <p:txBody>
          <a:bodyPr/>
          <a:lstStyle/>
          <a:p>
            <a:pPr>
              <a:defRPr/>
            </a:pPr>
            <a:fld id="{3AB412C4-39DC-4731-8DCF-8D6E6FCF203A}" type="slidenum">
              <a:rPr lang="en-US" altLang="zh-TW" smtClean="0"/>
              <a:pPr>
                <a:defRPr/>
              </a:pPr>
              <a:t>35</a:t>
            </a:fld>
            <a:endParaRPr lang="en-US" altLang="zh-TW"/>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AFAAA8-7784-6DFC-1FBC-D4C5B172AEE0}"/>
              </a:ext>
            </a:extLst>
          </p:cNvPr>
          <p:cNvSpPr>
            <a:spLocks noGrp="1"/>
          </p:cNvSpPr>
          <p:nvPr>
            <p:ph type="title"/>
          </p:nvPr>
        </p:nvSpPr>
        <p:spPr/>
        <p:txBody>
          <a:bodyPr/>
          <a:lstStyle/>
          <a:p>
            <a:r>
              <a:rPr lang="zh-TW" altLang="en-US" sz="4000" dirty="0">
                <a:latin typeface="Poiret One" panose="00000500000000000000" pitchFamily="2" charset="0"/>
              </a:rPr>
              <a:t>★</a:t>
            </a:r>
            <a:r>
              <a:rPr lang="en-US" altLang="zh-TW" sz="4000" dirty="0">
                <a:latin typeface="Times New Roman" panose="02020603050405020304" pitchFamily="18" charset="0"/>
                <a:cs typeface="Times New Roman" panose="02020603050405020304" pitchFamily="18" charset="0"/>
              </a:rPr>
              <a:t>112</a:t>
            </a:r>
            <a:r>
              <a:rPr lang="zh-TW" altLang="en-US" sz="4000" dirty="0">
                <a:latin typeface="Times New Roman" panose="02020603050405020304" pitchFamily="18" charset="0"/>
                <a:cs typeface="Times New Roman" panose="02020603050405020304" pitchFamily="18" charset="0"/>
              </a:rPr>
              <a:t>年</a:t>
            </a:r>
            <a:r>
              <a:rPr lang="zh-TW" altLang="en-US" sz="4000" dirty="0"/>
              <a:t>新建局部排氣設備新規定</a:t>
            </a:r>
          </a:p>
        </p:txBody>
      </p:sp>
      <p:sp>
        <p:nvSpPr>
          <p:cNvPr id="3" name="內容版面配置區 2">
            <a:extLst>
              <a:ext uri="{FF2B5EF4-FFF2-40B4-BE49-F238E27FC236}">
                <a16:creationId xmlns:a16="http://schemas.microsoft.com/office/drawing/2014/main" id="{0D5A2C63-B7B2-6B21-A333-BDE204134757}"/>
              </a:ext>
            </a:extLst>
          </p:cNvPr>
          <p:cNvSpPr>
            <a:spLocks noGrp="1"/>
          </p:cNvSpPr>
          <p:nvPr>
            <p:ph idx="1"/>
          </p:nvPr>
        </p:nvSpPr>
        <p:spPr>
          <a:xfrm>
            <a:off x="-1" y="1417638"/>
            <a:ext cx="9047163" cy="5440362"/>
          </a:xfrm>
        </p:spPr>
        <p:txBody>
          <a:bodyPr/>
          <a:lstStyle/>
          <a:p>
            <a:r>
              <a:rPr lang="zh-TW" altLang="en-US" dirty="0"/>
              <a:t>特定化學物質危害預防標準第</a:t>
            </a:r>
            <a:r>
              <a:rPr lang="en-US" altLang="zh-TW" dirty="0"/>
              <a:t>38</a:t>
            </a:r>
            <a:r>
              <a:rPr lang="zh-TW" altLang="en-US" dirty="0"/>
              <a:t>條</a:t>
            </a:r>
            <a:endParaRPr lang="en-US" altLang="zh-TW" dirty="0"/>
          </a:p>
          <a:p>
            <a:r>
              <a:rPr lang="zh-TW" altLang="en-US" sz="2400" dirty="0"/>
              <a:t>雇主設置之密閉設備、局部排氣裝置或整體換氣裝置，</a:t>
            </a:r>
            <a:r>
              <a:rPr lang="zh-TW" altLang="en-US" sz="2400" dirty="0">
                <a:solidFill>
                  <a:srgbClr val="0000FF"/>
                </a:solidFill>
              </a:rPr>
              <a:t>應由專業人員妥為設計</a:t>
            </a:r>
            <a:r>
              <a:rPr lang="zh-TW" altLang="en-US" sz="2400" dirty="0"/>
              <a:t>，並維持其性能。</a:t>
            </a:r>
          </a:p>
          <a:p>
            <a:r>
              <a:rPr lang="zh-TW" altLang="en-US" sz="2400" dirty="0"/>
              <a:t>雇主設置局部排氣裝置時，應指派或委託經中央主管機關訓練合格之專業人員設計，並依附表二內容製作局部排氣裝置設計報告書。</a:t>
            </a:r>
          </a:p>
          <a:p>
            <a:r>
              <a:rPr lang="zh-TW" altLang="en-US" sz="2400" dirty="0"/>
              <a:t>前項局部排氣裝置</a:t>
            </a:r>
            <a:r>
              <a:rPr lang="zh-TW" altLang="en-US" sz="2400" dirty="0">
                <a:solidFill>
                  <a:srgbClr val="0000FF"/>
                </a:solidFill>
              </a:rPr>
              <a:t>設置完成後，應實施原始性能測試</a:t>
            </a:r>
            <a:r>
              <a:rPr lang="zh-TW" altLang="en-US" sz="2400" dirty="0"/>
              <a:t>，並依測試結果製作附表三內容之原始性能</a:t>
            </a:r>
            <a:r>
              <a:rPr lang="zh-TW" altLang="en-US" sz="2400" dirty="0">
                <a:solidFill>
                  <a:srgbClr val="0000FF"/>
                </a:solidFill>
              </a:rPr>
              <a:t>測試報告書</a:t>
            </a:r>
            <a:r>
              <a:rPr lang="zh-TW" altLang="en-US" sz="2400" dirty="0"/>
              <a:t>；其相關</a:t>
            </a:r>
            <a:r>
              <a:rPr lang="zh-TW" altLang="en-US" sz="2400" dirty="0">
                <a:solidFill>
                  <a:srgbClr val="0000FF"/>
                </a:solidFill>
              </a:rPr>
              <a:t>文件、紀錄應保存十年。</a:t>
            </a:r>
          </a:p>
          <a:p>
            <a:r>
              <a:rPr lang="zh-TW" altLang="en-US" sz="2400" dirty="0"/>
              <a:t>雇主依第二項規定設置之局部排氣裝置，於改裝時，應依前二項規定辦理。但對其性能未有顯著影響者，不在此限。</a:t>
            </a:r>
          </a:p>
        </p:txBody>
      </p:sp>
      <p:sp>
        <p:nvSpPr>
          <p:cNvPr id="4" name="投影片編號版面配置區 3">
            <a:extLst>
              <a:ext uri="{FF2B5EF4-FFF2-40B4-BE49-F238E27FC236}">
                <a16:creationId xmlns:a16="http://schemas.microsoft.com/office/drawing/2014/main" id="{9B035CD6-3717-8317-58E7-FB14A926A4A0}"/>
              </a:ext>
            </a:extLst>
          </p:cNvPr>
          <p:cNvSpPr>
            <a:spLocks noGrp="1"/>
          </p:cNvSpPr>
          <p:nvPr>
            <p:ph type="sldNum" sz="quarter" idx="11"/>
          </p:nvPr>
        </p:nvSpPr>
        <p:spPr/>
        <p:txBody>
          <a:bodyPr/>
          <a:lstStyle/>
          <a:p>
            <a:pPr>
              <a:defRPr/>
            </a:pPr>
            <a:fld id="{3AB412C4-39DC-4731-8DCF-8D6E6FCF203A}" type="slidenum">
              <a:rPr lang="en-US" altLang="zh-TW" smtClean="0"/>
              <a:pPr>
                <a:defRPr/>
              </a:pPr>
              <a:t>36</a:t>
            </a:fld>
            <a:endParaRPr lang="en-US" altLang="zh-TW"/>
          </a:p>
        </p:txBody>
      </p:sp>
      <p:sp>
        <p:nvSpPr>
          <p:cNvPr id="6" name="文字方塊 5">
            <a:extLst>
              <a:ext uri="{FF2B5EF4-FFF2-40B4-BE49-F238E27FC236}">
                <a16:creationId xmlns:a16="http://schemas.microsoft.com/office/drawing/2014/main" id="{CB350081-4F5E-0558-2C84-1EAF19A3BF9A}"/>
              </a:ext>
            </a:extLst>
          </p:cNvPr>
          <p:cNvSpPr txBox="1"/>
          <p:nvPr/>
        </p:nvSpPr>
        <p:spPr>
          <a:xfrm>
            <a:off x="457200" y="6223001"/>
            <a:ext cx="7499176" cy="646331"/>
          </a:xfrm>
          <a:prstGeom prst="rect">
            <a:avLst/>
          </a:prstGeom>
          <a:noFill/>
        </p:spPr>
        <p:txBody>
          <a:bodyPr wrap="square">
            <a:spAutoFit/>
          </a:bodyPr>
          <a:lstStyle/>
          <a:p>
            <a:r>
              <a:rPr lang="zh-TW" altLang="en-US" b="1" dirty="0">
                <a:solidFill>
                  <a:srgbClr val="0000FF"/>
                </a:solidFill>
                <a:latin typeface="+mn-ea"/>
                <a:ea typeface="+mn-ea"/>
              </a:rPr>
              <a:t>增訂第 </a:t>
            </a:r>
            <a:r>
              <a:rPr lang="en-US" altLang="zh-TW" b="1" dirty="0">
                <a:solidFill>
                  <a:srgbClr val="0000FF"/>
                </a:solidFill>
                <a:latin typeface="+mn-ea"/>
                <a:ea typeface="+mn-ea"/>
              </a:rPr>
              <a:t>38-1 </a:t>
            </a:r>
            <a:r>
              <a:rPr lang="zh-TW" altLang="en-US" b="1" dirty="0">
                <a:solidFill>
                  <a:srgbClr val="0000FF"/>
                </a:solidFill>
                <a:latin typeface="+mn-ea"/>
                <a:ea typeface="+mn-ea"/>
              </a:rPr>
              <a:t>條文</a:t>
            </a:r>
            <a:r>
              <a:rPr lang="en-US" altLang="zh-TW" b="1" dirty="0">
                <a:solidFill>
                  <a:srgbClr val="0000FF"/>
                </a:solidFill>
                <a:latin typeface="+mn-ea"/>
                <a:ea typeface="+mn-ea"/>
              </a:rPr>
              <a:t>(</a:t>
            </a:r>
            <a:r>
              <a:rPr lang="zh-TW" altLang="en-US" b="1" dirty="0">
                <a:solidFill>
                  <a:srgbClr val="0000FF"/>
                </a:solidFill>
                <a:latin typeface="+mn-ea"/>
                <a:ea typeface="+mn-ea"/>
              </a:rPr>
              <a:t>從事局部排氣裝置設計之專業人員，應接受教育訓練</a:t>
            </a:r>
            <a:r>
              <a:rPr lang="en-US" altLang="zh-TW" b="1" dirty="0">
                <a:solidFill>
                  <a:srgbClr val="0000FF"/>
                </a:solidFill>
                <a:latin typeface="+mn-ea"/>
                <a:ea typeface="+mn-ea"/>
              </a:rPr>
              <a:t>)</a:t>
            </a:r>
            <a:r>
              <a:rPr lang="zh-TW" altLang="en-US" b="1" dirty="0">
                <a:solidFill>
                  <a:srgbClr val="0000FF"/>
                </a:solidFill>
                <a:latin typeface="+mn-ea"/>
                <a:ea typeface="+mn-ea"/>
              </a:rPr>
              <a:t>，自中華民國一百十二年七月一日施行</a:t>
            </a:r>
          </a:p>
        </p:txBody>
      </p:sp>
    </p:spTree>
    <p:extLst>
      <p:ext uri="{BB962C8B-B14F-4D97-AF65-F5344CB8AC3E}">
        <p14:creationId xmlns:p14="http://schemas.microsoft.com/office/powerpoint/2010/main" val="1364245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r>
              <a:rPr lang="zh-TW" altLang="en-US"/>
              <a:t>整體換氣設備使用注意事項</a:t>
            </a:r>
          </a:p>
        </p:txBody>
      </p:sp>
      <p:sp>
        <p:nvSpPr>
          <p:cNvPr id="450563" name="Rectangle 3"/>
          <p:cNvSpPr>
            <a:spLocks noGrp="1" noChangeArrowheads="1"/>
          </p:cNvSpPr>
          <p:nvPr>
            <p:ph type="body" idx="1"/>
          </p:nvPr>
        </p:nvSpPr>
        <p:spPr>
          <a:xfrm>
            <a:off x="685800" y="1981200"/>
            <a:ext cx="7772400" cy="4471988"/>
          </a:xfrm>
        </p:spPr>
        <p:txBody>
          <a:bodyPr/>
          <a:lstStyle/>
          <a:p>
            <a:pPr>
              <a:lnSpc>
                <a:spcPct val="135000"/>
              </a:lnSpc>
              <a:spcBef>
                <a:spcPct val="30000"/>
              </a:spcBef>
              <a:spcAft>
                <a:spcPct val="30000"/>
              </a:spcAft>
            </a:pPr>
            <a:r>
              <a:rPr lang="zh-TW" altLang="en-US" dirty="0"/>
              <a:t>避免實驗室長期處於密閉狀態</a:t>
            </a:r>
          </a:p>
          <a:p>
            <a:pPr lvl="1">
              <a:lnSpc>
                <a:spcPct val="135000"/>
              </a:lnSpc>
              <a:spcBef>
                <a:spcPct val="30000"/>
              </a:spcBef>
              <a:spcAft>
                <a:spcPct val="30000"/>
              </a:spcAft>
            </a:pPr>
            <a:r>
              <a:rPr lang="zh-TW" altLang="en-US" dirty="0">
                <a:solidFill>
                  <a:srgbClr val="0000FF"/>
                </a:solidFill>
              </a:rPr>
              <a:t>開窗與開啟進排氣</a:t>
            </a:r>
            <a:r>
              <a:rPr lang="zh-TW" altLang="en-US" dirty="0"/>
              <a:t>系統</a:t>
            </a:r>
          </a:p>
          <a:p>
            <a:pPr lvl="1">
              <a:lnSpc>
                <a:spcPct val="135000"/>
              </a:lnSpc>
              <a:spcBef>
                <a:spcPct val="30000"/>
              </a:spcBef>
              <a:spcAft>
                <a:spcPct val="30000"/>
              </a:spcAft>
            </a:pPr>
            <a:r>
              <a:rPr kumimoji="0" lang="zh-TW" altLang="en-US" dirty="0">
                <a:highlight>
                  <a:srgbClr val="FFFF00"/>
                </a:highlight>
              </a:rPr>
              <a:t>空調系統≠換氣系統</a:t>
            </a:r>
          </a:p>
          <a:p>
            <a:pPr>
              <a:lnSpc>
                <a:spcPct val="135000"/>
              </a:lnSpc>
              <a:spcBef>
                <a:spcPct val="30000"/>
              </a:spcBef>
              <a:spcAft>
                <a:spcPct val="30000"/>
              </a:spcAft>
            </a:pPr>
            <a:r>
              <a:rPr lang="zh-TW" altLang="en-US" dirty="0"/>
              <a:t>確認換氣氣體流動路線是否有效，避免短路</a:t>
            </a:r>
          </a:p>
        </p:txBody>
      </p:sp>
      <p:sp>
        <p:nvSpPr>
          <p:cNvPr id="4" name="投影片編號版面配置區 3"/>
          <p:cNvSpPr>
            <a:spLocks noGrp="1"/>
          </p:cNvSpPr>
          <p:nvPr>
            <p:ph type="sldNum" sz="quarter" idx="11"/>
          </p:nvPr>
        </p:nvSpPr>
        <p:spPr/>
        <p:txBody>
          <a:bodyPr/>
          <a:lstStyle/>
          <a:p>
            <a:pPr>
              <a:defRPr/>
            </a:pPr>
            <a:fld id="{3AB412C4-39DC-4731-8DCF-8D6E6FCF203A}" type="slidenum">
              <a:rPr lang="en-US" altLang="zh-TW" smtClean="0"/>
              <a:pPr>
                <a:defRPr/>
              </a:pPr>
              <a:t>37</a:t>
            </a:fld>
            <a:endParaRPr lang="en-US" altLang="zh-TW"/>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755650" y="53975"/>
            <a:ext cx="7772400" cy="1143000"/>
          </a:xfrm>
        </p:spPr>
        <p:txBody>
          <a:bodyPr/>
          <a:lstStyle/>
          <a:p>
            <a:r>
              <a:rPr lang="zh-TW" altLang="en-US" b="1">
                <a:effectLst/>
                <a:latin typeface="新細明體" pitchFamily="18" charset="-120"/>
              </a:rPr>
              <a:t>管制目標</a:t>
            </a:r>
          </a:p>
        </p:txBody>
      </p:sp>
      <p:sp>
        <p:nvSpPr>
          <p:cNvPr id="286723" name="Rectangle 3"/>
          <p:cNvSpPr>
            <a:spLocks noGrp="1" noChangeArrowheads="1"/>
          </p:cNvSpPr>
          <p:nvPr>
            <p:ph type="body" idx="1"/>
          </p:nvPr>
        </p:nvSpPr>
        <p:spPr>
          <a:xfrm>
            <a:off x="684213" y="1196975"/>
            <a:ext cx="8208962" cy="5256213"/>
          </a:xfrm>
          <a:noFill/>
        </p:spPr>
        <p:txBody>
          <a:bodyPr/>
          <a:lstStyle/>
          <a:p>
            <a:pPr>
              <a:lnSpc>
                <a:spcPct val="80000"/>
              </a:lnSpc>
              <a:buClr>
                <a:schemeClr val="tx1"/>
              </a:buClr>
              <a:buSzTx/>
              <a:buFont typeface="Wingdings" pitchFamily="2" charset="2"/>
              <a:buNone/>
            </a:pPr>
            <a:r>
              <a:rPr lang="en-US" altLang="zh-TW" sz="2800" b="1" dirty="0">
                <a:latin typeface="新細明體" pitchFamily="18" charset="-120"/>
              </a:rPr>
              <a:t>    </a:t>
            </a:r>
            <a:r>
              <a:rPr lang="zh-TW" altLang="en-US" sz="2800" b="1" u="sng" dirty="0">
                <a:latin typeface="新細明體" pitchFamily="18" charset="-120"/>
              </a:rPr>
              <a:t>容許濃度標準</a:t>
            </a:r>
            <a:endParaRPr lang="en-US" altLang="zh-TW" sz="2400" b="1" dirty="0">
              <a:latin typeface="Tahoma" pitchFamily="34" charset="0"/>
            </a:endParaRPr>
          </a:p>
          <a:p>
            <a:pPr lvl="1">
              <a:lnSpc>
                <a:spcPct val="80000"/>
              </a:lnSpc>
              <a:buSzTx/>
              <a:buFontTx/>
              <a:buNone/>
            </a:pPr>
            <a:endParaRPr lang="en-US" altLang="zh-TW" sz="2400" b="1" dirty="0">
              <a:latin typeface="Tahoma" pitchFamily="34" charset="0"/>
            </a:endParaRPr>
          </a:p>
          <a:p>
            <a:pPr lvl="1">
              <a:lnSpc>
                <a:spcPct val="80000"/>
              </a:lnSpc>
              <a:buSzTx/>
            </a:pPr>
            <a:r>
              <a:rPr lang="zh-TW" altLang="en-US" sz="2400" b="1" dirty="0">
                <a:latin typeface="Tahoma" pitchFamily="34" charset="0"/>
              </a:rPr>
              <a:t>八小時日時量平均容許濃度</a:t>
            </a:r>
            <a:r>
              <a:rPr lang="zh-TW" altLang="en-US" b="1" dirty="0">
                <a:latin typeface="Tahoma" pitchFamily="34" charset="0"/>
              </a:rPr>
              <a:t> </a:t>
            </a:r>
          </a:p>
          <a:p>
            <a:pPr lvl="1">
              <a:lnSpc>
                <a:spcPct val="80000"/>
              </a:lnSpc>
              <a:buSzTx/>
              <a:buFontTx/>
              <a:buNone/>
            </a:pPr>
            <a:r>
              <a:rPr lang="en-US" altLang="zh-TW" sz="2400" b="1" dirty="0">
                <a:latin typeface="Tahoma" pitchFamily="34" charset="0"/>
              </a:rPr>
              <a:t>(</a:t>
            </a:r>
            <a:r>
              <a:rPr lang="en-US" altLang="zh-TW" sz="2400" b="1" dirty="0">
                <a:latin typeface="Times New Roman" pitchFamily="18" charset="0"/>
                <a:cs typeface="Times New Roman" pitchFamily="18" charset="0"/>
              </a:rPr>
              <a:t>Time-Weighted Average, TWA </a:t>
            </a:r>
            <a:r>
              <a:rPr lang="en-US" altLang="zh-TW" sz="2400" b="1" dirty="0">
                <a:latin typeface="Tahoma" pitchFamily="34" charset="0"/>
              </a:rPr>
              <a:t>)</a:t>
            </a:r>
          </a:p>
          <a:p>
            <a:pPr lvl="1">
              <a:lnSpc>
                <a:spcPct val="80000"/>
              </a:lnSpc>
              <a:buSzTx/>
              <a:buFontTx/>
              <a:buNone/>
            </a:pPr>
            <a:endParaRPr lang="en-US" altLang="zh-TW" sz="2400" b="1" dirty="0">
              <a:latin typeface="Tahoma" pitchFamily="34" charset="0"/>
            </a:endParaRPr>
          </a:p>
          <a:p>
            <a:pPr lvl="1">
              <a:lnSpc>
                <a:spcPct val="80000"/>
              </a:lnSpc>
              <a:buSzTx/>
            </a:pPr>
            <a:r>
              <a:rPr lang="zh-TW" altLang="en-US" sz="2400" b="1" dirty="0">
                <a:latin typeface="Tahoma" pitchFamily="34" charset="0"/>
              </a:rPr>
              <a:t>短時間時量平均容許濃度</a:t>
            </a:r>
            <a:r>
              <a:rPr lang="zh-TW" altLang="en-US" b="1" dirty="0">
                <a:latin typeface="Tahoma" pitchFamily="34" charset="0"/>
              </a:rPr>
              <a:t> </a:t>
            </a:r>
          </a:p>
          <a:p>
            <a:pPr lvl="1">
              <a:lnSpc>
                <a:spcPct val="80000"/>
              </a:lnSpc>
              <a:buSzTx/>
              <a:buFontTx/>
              <a:buNone/>
            </a:pPr>
            <a:r>
              <a:rPr lang="en-US" altLang="zh-TW" sz="2400" b="1" dirty="0">
                <a:latin typeface="Tahoma" pitchFamily="34" charset="0"/>
              </a:rPr>
              <a:t>( </a:t>
            </a:r>
            <a:r>
              <a:rPr lang="en-US" altLang="zh-TW" sz="2400" b="1" dirty="0">
                <a:latin typeface="Times New Roman" pitchFamily="18" charset="0"/>
                <a:cs typeface="Times New Roman" pitchFamily="18" charset="0"/>
              </a:rPr>
              <a:t>Short-Term Exposure Limit, STEL</a:t>
            </a:r>
            <a:r>
              <a:rPr lang="en-US" altLang="zh-TW" sz="2400" b="1" dirty="0">
                <a:latin typeface="Tahoma" pitchFamily="34" charset="0"/>
              </a:rPr>
              <a:t>)</a:t>
            </a:r>
          </a:p>
          <a:p>
            <a:pPr lvl="1">
              <a:lnSpc>
                <a:spcPct val="80000"/>
              </a:lnSpc>
              <a:buSzTx/>
              <a:buFontTx/>
              <a:buNone/>
            </a:pPr>
            <a:endParaRPr lang="en-US" altLang="zh-TW" sz="2400" b="1" dirty="0">
              <a:latin typeface="Tahoma" pitchFamily="34" charset="0"/>
            </a:endParaRPr>
          </a:p>
          <a:p>
            <a:pPr lvl="1">
              <a:lnSpc>
                <a:spcPct val="80000"/>
              </a:lnSpc>
              <a:buSzTx/>
            </a:pPr>
            <a:r>
              <a:rPr lang="zh-TW" altLang="en-US" sz="2400" b="1" dirty="0">
                <a:latin typeface="Tahoma" pitchFamily="34" charset="0"/>
              </a:rPr>
              <a:t>最高容許濃度 </a:t>
            </a:r>
          </a:p>
          <a:p>
            <a:pPr lvl="1">
              <a:lnSpc>
                <a:spcPct val="80000"/>
              </a:lnSpc>
              <a:buSzTx/>
              <a:buFontTx/>
              <a:buNone/>
            </a:pPr>
            <a:r>
              <a:rPr lang="en-US" altLang="zh-TW" sz="2400" b="1" dirty="0">
                <a:latin typeface="Tahoma" pitchFamily="34" charset="0"/>
              </a:rPr>
              <a:t>(</a:t>
            </a:r>
            <a:r>
              <a:rPr lang="en-US" altLang="zh-TW" sz="2400" b="1" dirty="0">
                <a:latin typeface="Times New Roman" pitchFamily="18" charset="0"/>
                <a:cs typeface="Times New Roman" pitchFamily="18" charset="0"/>
              </a:rPr>
              <a:t>Ceiling</a:t>
            </a:r>
            <a:r>
              <a:rPr lang="en-US" altLang="zh-TW" sz="2400" b="1" dirty="0">
                <a:latin typeface="Tahoma" pitchFamily="34" charset="0"/>
              </a:rPr>
              <a:t>)</a:t>
            </a:r>
          </a:p>
        </p:txBody>
      </p:sp>
      <p:sp>
        <p:nvSpPr>
          <p:cNvPr id="4" name="投影片編號版面配置區 3"/>
          <p:cNvSpPr>
            <a:spLocks noGrp="1"/>
          </p:cNvSpPr>
          <p:nvPr>
            <p:ph type="sldNum" sz="quarter" idx="11"/>
          </p:nvPr>
        </p:nvSpPr>
        <p:spPr/>
        <p:txBody>
          <a:bodyPr/>
          <a:lstStyle/>
          <a:p>
            <a:pPr>
              <a:defRPr/>
            </a:pPr>
            <a:fld id="{3AB412C4-39DC-4731-8DCF-8D6E6FCF203A}" type="slidenum">
              <a:rPr lang="en-US" altLang="zh-TW" smtClean="0"/>
              <a:pPr>
                <a:defRPr/>
              </a:pPr>
              <a:t>38</a:t>
            </a:fld>
            <a:endParaRPr lang="en-US" altLang="zh-TW"/>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6"/>
          <p:cNvSpPr>
            <a:spLocks noGrp="1"/>
          </p:cNvSpPr>
          <p:nvPr>
            <p:ph type="sldNum" sz="quarter" idx="12"/>
          </p:nvPr>
        </p:nvSpPr>
        <p:spPr/>
        <p:txBody>
          <a:bodyPr/>
          <a:lstStyle/>
          <a:p>
            <a:fld id="{76A1B781-B9A3-49C0-9E03-7E4A2D2C3DF6}" type="slidenum">
              <a:rPr lang="en-US" altLang="zh-TW"/>
              <a:pPr/>
              <a:t>39</a:t>
            </a:fld>
            <a:endParaRPr lang="en-US" altLang="zh-TW"/>
          </a:p>
        </p:txBody>
      </p:sp>
      <p:sp>
        <p:nvSpPr>
          <p:cNvPr id="265218" name="Rectangle 2"/>
          <p:cNvSpPr>
            <a:spLocks noGrp="1" noChangeArrowheads="1"/>
          </p:cNvSpPr>
          <p:nvPr>
            <p:ph type="title"/>
          </p:nvPr>
        </p:nvSpPr>
        <p:spPr>
          <a:xfrm>
            <a:off x="685800" y="187549"/>
            <a:ext cx="7772400" cy="865187"/>
          </a:xfrm>
        </p:spPr>
        <p:txBody>
          <a:bodyPr/>
          <a:lstStyle/>
          <a:p>
            <a:r>
              <a:rPr lang="zh-TW" altLang="en-US" b="1" dirty="0">
                <a:effectLst/>
                <a:latin typeface="新細明體" pitchFamily="18" charset="-120"/>
              </a:rPr>
              <a:t>自我保護的概念</a:t>
            </a:r>
          </a:p>
        </p:txBody>
      </p:sp>
      <p:sp>
        <p:nvSpPr>
          <p:cNvPr id="265219" name="Rectangle 3"/>
          <p:cNvSpPr>
            <a:spLocks noGrp="1" noChangeArrowheads="1"/>
          </p:cNvSpPr>
          <p:nvPr>
            <p:ph type="body" sz="half" idx="1"/>
          </p:nvPr>
        </p:nvSpPr>
        <p:spPr>
          <a:xfrm>
            <a:off x="685800" y="1340644"/>
            <a:ext cx="8207375" cy="4392612"/>
          </a:xfrm>
        </p:spPr>
        <p:txBody>
          <a:bodyPr/>
          <a:lstStyle/>
          <a:p>
            <a:pPr>
              <a:lnSpc>
                <a:spcPct val="90000"/>
              </a:lnSpc>
              <a:buClr>
                <a:schemeClr val="tx1"/>
              </a:buClr>
            </a:pPr>
            <a:r>
              <a:rPr lang="zh-TW" altLang="en-US" sz="2800" b="1" dirty="0">
                <a:latin typeface="新細明體" pitchFamily="18" charset="-120"/>
              </a:rPr>
              <a:t>安全資料表。</a:t>
            </a:r>
          </a:p>
          <a:p>
            <a:pPr>
              <a:lnSpc>
                <a:spcPct val="90000"/>
              </a:lnSpc>
              <a:buClr>
                <a:schemeClr val="tx1"/>
              </a:buClr>
            </a:pPr>
            <a:endParaRPr lang="zh-TW" altLang="en-US" sz="2800" b="1" dirty="0">
              <a:latin typeface="新細明體" pitchFamily="18" charset="-120"/>
            </a:endParaRPr>
          </a:p>
          <a:p>
            <a:pPr>
              <a:lnSpc>
                <a:spcPct val="90000"/>
              </a:lnSpc>
              <a:buClr>
                <a:schemeClr val="tx1"/>
              </a:buClr>
            </a:pPr>
            <a:r>
              <a:rPr lang="zh-TW" altLang="en-US" sz="2800" b="1" dirty="0">
                <a:latin typeface="新細明體" pitchFamily="18" charset="-120"/>
              </a:rPr>
              <a:t>應能正確的使用各種防護設施，並且知道其確實所在的地方。</a:t>
            </a:r>
          </a:p>
          <a:p>
            <a:pPr>
              <a:lnSpc>
                <a:spcPct val="90000"/>
              </a:lnSpc>
              <a:buClr>
                <a:schemeClr val="tx1"/>
              </a:buClr>
            </a:pPr>
            <a:endParaRPr lang="zh-TW" altLang="en-US" sz="2800" b="1" dirty="0">
              <a:latin typeface="新細明體" pitchFamily="18" charset="-120"/>
            </a:endParaRPr>
          </a:p>
          <a:p>
            <a:pPr>
              <a:lnSpc>
                <a:spcPct val="90000"/>
              </a:lnSpc>
              <a:buClr>
                <a:schemeClr val="tx1"/>
              </a:buClr>
            </a:pPr>
            <a:r>
              <a:rPr lang="zh-TW" altLang="en-US" sz="2800" b="1" dirty="0">
                <a:latin typeface="新細明體" pitchFamily="18" charset="-120"/>
              </a:rPr>
              <a:t>應對自己的身心健康狀態有所警覺</a:t>
            </a:r>
            <a:r>
              <a:rPr lang="en-US" altLang="zh-TW" sz="2800" b="1" dirty="0">
                <a:latin typeface="新細明體" pitchFamily="18" charset="-120"/>
              </a:rPr>
              <a:t>–</a:t>
            </a:r>
            <a:r>
              <a:rPr lang="zh-TW" altLang="en-US" sz="2800" b="1" dirty="0">
                <a:latin typeface="新細明體" pitchFamily="18" charset="-120"/>
              </a:rPr>
              <a:t>定期健康檢查。</a:t>
            </a:r>
          </a:p>
          <a:p>
            <a:pPr>
              <a:lnSpc>
                <a:spcPct val="90000"/>
              </a:lnSpc>
              <a:buClr>
                <a:schemeClr val="tx1"/>
              </a:buClr>
            </a:pPr>
            <a:endParaRPr lang="zh-TW" altLang="en-US" sz="2800" b="1" dirty="0">
              <a:latin typeface="新細明體" pitchFamily="18" charset="-120"/>
            </a:endParaRPr>
          </a:p>
          <a:p>
            <a:pPr>
              <a:lnSpc>
                <a:spcPct val="90000"/>
              </a:lnSpc>
              <a:buClr>
                <a:schemeClr val="tx1"/>
              </a:buClr>
            </a:pPr>
            <a:r>
              <a:rPr lang="zh-TW" altLang="en-US" sz="2800" b="1" dirty="0">
                <a:latin typeface="新細明體" pitchFamily="18" charset="-120"/>
              </a:rPr>
              <a:t>固定運動增加身體抵抗力。</a:t>
            </a:r>
          </a:p>
        </p:txBody>
      </p:sp>
      <p:pic>
        <p:nvPicPr>
          <p:cNvPr id="265224" name="Picture 8"/>
          <p:cNvPicPr>
            <a:picLocks noChangeAspect="1" noChangeArrowheads="1"/>
          </p:cNvPicPr>
          <p:nvPr/>
        </p:nvPicPr>
        <p:blipFill>
          <a:blip r:embed="rId2" cstate="print"/>
          <a:srcRect/>
          <a:stretch>
            <a:fillRect/>
          </a:stretch>
        </p:blipFill>
        <p:spPr bwMode="auto">
          <a:xfrm>
            <a:off x="6081713" y="4594225"/>
            <a:ext cx="3062287" cy="22637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838200" y="228600"/>
            <a:ext cx="7772400" cy="1143000"/>
          </a:xfrm>
        </p:spPr>
        <p:txBody>
          <a:bodyPr/>
          <a:lstStyle/>
          <a:p>
            <a:r>
              <a:rPr lang="zh-TW" altLang="en-US" sz="3600"/>
              <a:t>由「暴露」到「生物效應」的產生</a:t>
            </a:r>
          </a:p>
        </p:txBody>
      </p:sp>
      <p:sp>
        <p:nvSpPr>
          <p:cNvPr id="101379" name="Rectangle 3"/>
          <p:cNvSpPr>
            <a:spLocks noGrp="1" noChangeArrowheads="1"/>
          </p:cNvSpPr>
          <p:nvPr>
            <p:ph type="body" idx="1"/>
          </p:nvPr>
        </p:nvSpPr>
        <p:spPr>
          <a:xfrm>
            <a:off x="1187450" y="1125538"/>
            <a:ext cx="7062788" cy="3365500"/>
          </a:xfrm>
        </p:spPr>
        <p:txBody>
          <a:bodyPr/>
          <a:lstStyle/>
          <a:p>
            <a:pPr algn="just"/>
            <a:r>
              <a:rPr lang="zh-TW" altLang="en-US" sz="2800" dirty="0">
                <a:latin typeface="Tahoma" pitchFamily="34" charset="0"/>
              </a:rPr>
              <a:t>「有害物」在人體與環境的交界面（</a:t>
            </a:r>
            <a:r>
              <a:rPr lang="en-US" altLang="zh-TW" sz="2800" dirty="0">
                <a:latin typeface="Times New Roman" pitchFamily="18" charset="0"/>
                <a:cs typeface="Times New Roman" pitchFamily="18" charset="0"/>
              </a:rPr>
              <a:t>boundaries</a:t>
            </a:r>
            <a:r>
              <a:rPr lang="en-US" altLang="zh-TW" sz="2800" dirty="0">
                <a:latin typeface="Tahoma" pitchFamily="34" charset="0"/>
              </a:rPr>
              <a:t>）</a:t>
            </a:r>
            <a:r>
              <a:rPr lang="zh-TW" altLang="en-US" sz="2800" dirty="0">
                <a:latin typeface="Tahoma" pitchFamily="34" charset="0"/>
              </a:rPr>
              <a:t>出現。以攝入（</a:t>
            </a:r>
            <a:r>
              <a:rPr lang="en-US" altLang="zh-TW" sz="2800" dirty="0">
                <a:latin typeface="Times New Roman" pitchFamily="18" charset="0"/>
                <a:cs typeface="Times New Roman" pitchFamily="18" charset="0"/>
              </a:rPr>
              <a:t>intake</a:t>
            </a:r>
            <a:r>
              <a:rPr lang="zh-TW" altLang="en-US" sz="2800" dirty="0">
                <a:latin typeface="Tahoma" pitchFamily="34" charset="0"/>
              </a:rPr>
              <a:t>） 或吸收（</a:t>
            </a:r>
            <a:r>
              <a:rPr lang="en-US" altLang="zh-TW" sz="2800" dirty="0">
                <a:latin typeface="Times New Roman" pitchFamily="18" charset="0"/>
                <a:cs typeface="Times New Roman" pitchFamily="18" charset="0"/>
              </a:rPr>
              <a:t>uptake</a:t>
            </a:r>
            <a:r>
              <a:rPr lang="zh-TW" altLang="en-US" sz="2800" dirty="0">
                <a:latin typeface="Tahoma" pitchFamily="34" charset="0"/>
              </a:rPr>
              <a:t>） 跨越界面真正進入人體</a:t>
            </a:r>
            <a:r>
              <a:rPr lang="en-US" altLang="zh-TW" sz="2800" dirty="0">
                <a:latin typeface="Tahoma" pitchFamily="34" charset="0"/>
              </a:rPr>
              <a:t>，</a:t>
            </a:r>
            <a:r>
              <a:rPr lang="zh-TW" altLang="en-US" sz="2800" dirty="0">
                <a:latin typeface="Tahoma" pitchFamily="34" charset="0"/>
              </a:rPr>
              <a:t>使有害物的部分量（內劑量，</a:t>
            </a:r>
            <a:r>
              <a:rPr lang="en-US" altLang="zh-TW" sz="2800" dirty="0">
                <a:latin typeface="Times New Roman" pitchFamily="18" charset="0"/>
                <a:cs typeface="Times New Roman" pitchFamily="18" charset="0"/>
              </a:rPr>
              <a:t>internal dose</a:t>
            </a:r>
            <a:r>
              <a:rPr lang="en-US" altLang="zh-TW" sz="2800" dirty="0">
                <a:latin typeface="Tahoma" pitchFamily="34" charset="0"/>
              </a:rPr>
              <a:t>）</a:t>
            </a:r>
            <a:r>
              <a:rPr lang="zh-TW" altLang="en-US" sz="2800" dirty="0">
                <a:latin typeface="Tahoma" pitchFamily="34" charset="0"/>
              </a:rPr>
              <a:t>在體內的主要</a:t>
            </a:r>
            <a:r>
              <a:rPr lang="zh-TW" altLang="en-US" sz="2800" b="1" dirty="0">
                <a:latin typeface="Tahoma" pitchFamily="34" charset="0"/>
              </a:rPr>
              <a:t>作用處</a:t>
            </a:r>
            <a:r>
              <a:rPr lang="zh-TW" altLang="en-US" sz="2800" dirty="0">
                <a:latin typeface="Tahoma" pitchFamily="34" charset="0"/>
              </a:rPr>
              <a:t>（</a:t>
            </a:r>
            <a:r>
              <a:rPr lang="en-US" altLang="zh-TW" sz="2800" dirty="0">
                <a:latin typeface="Times New Roman" pitchFamily="18" charset="0"/>
                <a:cs typeface="Times New Roman" pitchFamily="18" charset="0"/>
              </a:rPr>
              <a:t>site of action</a:t>
            </a:r>
            <a:r>
              <a:rPr lang="en-US" altLang="zh-TW" sz="2800" dirty="0">
                <a:latin typeface="Tahoma" pitchFamily="34" charset="0"/>
              </a:rPr>
              <a:t>）</a:t>
            </a:r>
            <a:r>
              <a:rPr lang="zh-TW" altLang="en-US" sz="2800" dirty="0">
                <a:latin typeface="Tahoma" pitchFamily="34" charset="0"/>
              </a:rPr>
              <a:t>造成</a:t>
            </a:r>
            <a:r>
              <a:rPr lang="zh-TW" altLang="en-US" sz="2800" b="1" dirty="0">
                <a:latin typeface="Tahoma" pitchFamily="34" charset="0"/>
              </a:rPr>
              <a:t>效應</a:t>
            </a:r>
            <a:r>
              <a:rPr lang="zh-TW" altLang="en-US" sz="2800" dirty="0">
                <a:latin typeface="Tahoma" pitchFamily="34" charset="0"/>
              </a:rPr>
              <a:t>（ </a:t>
            </a:r>
            <a:r>
              <a:rPr lang="en-US" altLang="zh-TW" sz="2800" dirty="0">
                <a:latin typeface="Times New Roman" pitchFamily="18" charset="0"/>
                <a:cs typeface="Times New Roman" pitchFamily="18" charset="0"/>
              </a:rPr>
              <a:t>effects</a:t>
            </a:r>
            <a:r>
              <a:rPr lang="en-US" altLang="zh-TW" sz="2800" dirty="0">
                <a:latin typeface="Tahoma" pitchFamily="34" charset="0"/>
              </a:rPr>
              <a:t> ） 。</a:t>
            </a:r>
          </a:p>
          <a:p>
            <a:endParaRPr lang="zh-TW" altLang="en-US" sz="2800" dirty="0">
              <a:latin typeface="Tahoma" pitchFamily="34" charset="0"/>
            </a:endParaRPr>
          </a:p>
        </p:txBody>
      </p:sp>
      <p:sp>
        <p:nvSpPr>
          <p:cNvPr id="101380" name="Text Box 4"/>
          <p:cNvSpPr txBox="1">
            <a:spLocks noChangeArrowheads="1"/>
          </p:cNvSpPr>
          <p:nvPr/>
        </p:nvSpPr>
        <p:spPr bwMode="auto">
          <a:xfrm>
            <a:off x="5486400" y="3886200"/>
            <a:ext cx="1965920" cy="369332"/>
          </a:xfrm>
          <a:prstGeom prst="rect">
            <a:avLst/>
          </a:prstGeom>
          <a:solidFill>
            <a:schemeClr val="accent1"/>
          </a:solidFill>
          <a:ln w="9525">
            <a:noFill/>
            <a:miter lim="800000"/>
            <a:headEnd/>
            <a:tailEnd/>
          </a:ln>
          <a:effectLst/>
        </p:spPr>
        <p:txBody>
          <a:bodyPr wrap="square">
            <a:spAutoFit/>
          </a:bodyPr>
          <a:lstStyle/>
          <a:p>
            <a:r>
              <a:rPr lang="zh-TW" altLang="en-US" dirty="0"/>
              <a:t>暴露（</a:t>
            </a:r>
            <a:r>
              <a:rPr lang="en-US" altLang="zh-TW" dirty="0">
                <a:latin typeface="Times New Roman" pitchFamily="18" charset="0"/>
                <a:cs typeface="Times New Roman" pitchFamily="18" charset="0"/>
              </a:rPr>
              <a:t>exposure</a:t>
            </a:r>
            <a:r>
              <a:rPr lang="zh-TW" altLang="en-US" dirty="0"/>
              <a:t>）</a:t>
            </a:r>
            <a:endParaRPr lang="en-US" altLang="zh-TW" dirty="0"/>
          </a:p>
        </p:txBody>
      </p:sp>
      <p:sp>
        <p:nvSpPr>
          <p:cNvPr id="101381" name="Text Box 5"/>
          <p:cNvSpPr txBox="1">
            <a:spLocks noChangeArrowheads="1"/>
          </p:cNvSpPr>
          <p:nvPr/>
        </p:nvSpPr>
        <p:spPr bwMode="auto">
          <a:xfrm>
            <a:off x="5410200" y="4419600"/>
            <a:ext cx="2114128" cy="369332"/>
          </a:xfrm>
          <a:prstGeom prst="rect">
            <a:avLst/>
          </a:prstGeom>
          <a:solidFill>
            <a:schemeClr val="hlink"/>
          </a:solidFill>
          <a:ln w="9525">
            <a:noFill/>
            <a:miter lim="800000"/>
            <a:headEnd/>
            <a:tailEnd/>
          </a:ln>
          <a:effectLst/>
        </p:spPr>
        <p:txBody>
          <a:bodyPr wrap="square">
            <a:spAutoFit/>
          </a:bodyPr>
          <a:lstStyle/>
          <a:p>
            <a:r>
              <a:rPr lang="zh-TW" altLang="en-US" dirty="0"/>
              <a:t>吸收（</a:t>
            </a:r>
            <a:r>
              <a:rPr lang="en-US" altLang="zh-TW" dirty="0">
                <a:latin typeface="Times New Roman" pitchFamily="18" charset="0"/>
                <a:cs typeface="Times New Roman" pitchFamily="18" charset="0"/>
              </a:rPr>
              <a:t>absorption</a:t>
            </a:r>
            <a:r>
              <a:rPr lang="zh-TW" altLang="en-US" dirty="0"/>
              <a:t>）</a:t>
            </a:r>
            <a:endParaRPr lang="en-US" altLang="zh-TW" dirty="0"/>
          </a:p>
        </p:txBody>
      </p:sp>
      <p:sp>
        <p:nvSpPr>
          <p:cNvPr id="101382" name="Text Box 6"/>
          <p:cNvSpPr txBox="1">
            <a:spLocks noChangeArrowheads="1"/>
          </p:cNvSpPr>
          <p:nvPr/>
        </p:nvSpPr>
        <p:spPr bwMode="auto">
          <a:xfrm>
            <a:off x="4114801" y="4953000"/>
            <a:ext cx="4705672" cy="369332"/>
          </a:xfrm>
          <a:prstGeom prst="rect">
            <a:avLst/>
          </a:prstGeom>
          <a:solidFill>
            <a:srgbClr val="99CCFF"/>
          </a:solidFill>
          <a:ln w="9525">
            <a:solidFill>
              <a:schemeClr val="bg1"/>
            </a:solidFill>
            <a:miter lim="800000"/>
            <a:headEnd/>
            <a:tailEnd/>
          </a:ln>
          <a:effectLst/>
        </p:spPr>
        <p:txBody>
          <a:bodyPr wrap="square">
            <a:spAutoFit/>
          </a:bodyPr>
          <a:lstStyle/>
          <a:p>
            <a:r>
              <a:rPr lang="zh-TW" altLang="en-US" dirty="0"/>
              <a:t>分配與轉變（</a:t>
            </a:r>
            <a:r>
              <a:rPr lang="en-US" altLang="zh-TW" dirty="0">
                <a:latin typeface="Times New Roman" pitchFamily="18" charset="0"/>
                <a:cs typeface="Times New Roman" pitchFamily="18" charset="0"/>
              </a:rPr>
              <a:t>Distribution and transformation</a:t>
            </a:r>
            <a:r>
              <a:rPr lang="zh-TW" altLang="en-US" dirty="0"/>
              <a:t>）</a:t>
            </a:r>
            <a:endParaRPr lang="en-US" altLang="zh-TW" dirty="0"/>
          </a:p>
        </p:txBody>
      </p:sp>
      <p:sp>
        <p:nvSpPr>
          <p:cNvPr id="101383" name="Text Box 7"/>
          <p:cNvSpPr txBox="1">
            <a:spLocks noChangeArrowheads="1"/>
          </p:cNvSpPr>
          <p:nvPr/>
        </p:nvSpPr>
        <p:spPr bwMode="auto">
          <a:xfrm>
            <a:off x="4211960" y="5562600"/>
            <a:ext cx="4392488" cy="369332"/>
          </a:xfrm>
          <a:prstGeom prst="rect">
            <a:avLst/>
          </a:prstGeom>
          <a:solidFill>
            <a:srgbClr val="FFFF66"/>
          </a:solidFill>
          <a:ln w="9525">
            <a:noFill/>
            <a:miter lim="800000"/>
            <a:headEnd/>
            <a:tailEnd/>
          </a:ln>
          <a:effectLst/>
        </p:spPr>
        <p:txBody>
          <a:bodyPr wrap="square">
            <a:spAutoFit/>
          </a:bodyPr>
          <a:lstStyle/>
          <a:p>
            <a:r>
              <a:rPr lang="zh-TW" altLang="en-US" dirty="0"/>
              <a:t>目標器官或組織（</a:t>
            </a:r>
            <a:r>
              <a:rPr lang="en-US" altLang="zh-TW" dirty="0">
                <a:latin typeface="Times New Roman" pitchFamily="18" charset="0"/>
                <a:cs typeface="Times New Roman" pitchFamily="18" charset="0"/>
              </a:rPr>
              <a:t>Target organ  or </a:t>
            </a:r>
            <a:r>
              <a:rPr lang="zh-TW" altLang="en-US" dirty="0">
                <a:latin typeface="Times New Roman" pitchFamily="18" charset="0"/>
                <a:cs typeface="Times New Roman" pitchFamily="18" charset="0"/>
              </a:rPr>
              <a:t> </a:t>
            </a:r>
            <a:r>
              <a:rPr lang="en-US" altLang="zh-TW" dirty="0">
                <a:latin typeface="Times New Roman" pitchFamily="18" charset="0"/>
                <a:cs typeface="Times New Roman" pitchFamily="18" charset="0"/>
              </a:rPr>
              <a:t>tissue</a:t>
            </a:r>
            <a:r>
              <a:rPr lang="zh-TW" altLang="en-US" dirty="0"/>
              <a:t>）</a:t>
            </a:r>
            <a:endParaRPr lang="en-US" altLang="zh-TW" dirty="0"/>
          </a:p>
        </p:txBody>
      </p:sp>
      <p:sp>
        <p:nvSpPr>
          <p:cNvPr id="101384" name="Text Box 8"/>
          <p:cNvSpPr txBox="1">
            <a:spLocks noChangeArrowheads="1"/>
          </p:cNvSpPr>
          <p:nvPr/>
        </p:nvSpPr>
        <p:spPr bwMode="auto">
          <a:xfrm>
            <a:off x="5715000" y="6096000"/>
            <a:ext cx="1665312" cy="369332"/>
          </a:xfrm>
          <a:prstGeom prst="rect">
            <a:avLst/>
          </a:prstGeom>
          <a:solidFill>
            <a:srgbClr val="FF3300"/>
          </a:solidFill>
          <a:ln w="9525">
            <a:noFill/>
            <a:miter lim="800000"/>
            <a:headEnd/>
            <a:tailEnd/>
          </a:ln>
          <a:effectLst/>
        </p:spPr>
        <p:txBody>
          <a:bodyPr wrap="square">
            <a:spAutoFit/>
          </a:bodyPr>
          <a:lstStyle/>
          <a:p>
            <a:r>
              <a:rPr lang="zh-TW" altLang="en-US" dirty="0"/>
              <a:t>效應（</a:t>
            </a:r>
            <a:r>
              <a:rPr lang="en-US" altLang="zh-TW" dirty="0">
                <a:latin typeface="Times New Roman" pitchFamily="18" charset="0"/>
                <a:cs typeface="Times New Roman" pitchFamily="18" charset="0"/>
              </a:rPr>
              <a:t>effects</a:t>
            </a:r>
            <a:r>
              <a:rPr lang="zh-TW" altLang="en-US" dirty="0"/>
              <a:t>）</a:t>
            </a:r>
            <a:endParaRPr lang="en-US" altLang="zh-TW" dirty="0"/>
          </a:p>
        </p:txBody>
      </p:sp>
      <p:sp>
        <p:nvSpPr>
          <p:cNvPr id="9" name="投影片編號版面配置區 8"/>
          <p:cNvSpPr>
            <a:spLocks noGrp="1"/>
          </p:cNvSpPr>
          <p:nvPr>
            <p:ph type="sldNum" sz="quarter" idx="11"/>
          </p:nvPr>
        </p:nvSpPr>
        <p:spPr/>
        <p:txBody>
          <a:bodyPr/>
          <a:lstStyle/>
          <a:p>
            <a:pPr>
              <a:defRPr/>
            </a:pPr>
            <a:fld id="{3AB412C4-39DC-4731-8DCF-8D6E6FCF203A}" type="slidenum">
              <a:rPr lang="en-US" altLang="zh-TW" smtClean="0"/>
              <a:pPr>
                <a:defRPr/>
              </a:pPr>
              <a:t>4</a:t>
            </a:fld>
            <a:endParaRPr lang="en-US" altLang="zh-TW" dirty="0"/>
          </a:p>
        </p:txBody>
      </p:sp>
    </p:spTree>
    <p:extLst>
      <p:ext uri="{BB962C8B-B14F-4D97-AF65-F5344CB8AC3E}">
        <p14:creationId xmlns:p14="http://schemas.microsoft.com/office/powerpoint/2010/main" val="2723905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903288" y="115888"/>
            <a:ext cx="7772400" cy="792162"/>
          </a:xfrm>
        </p:spPr>
        <p:txBody>
          <a:bodyPr/>
          <a:lstStyle/>
          <a:p>
            <a:r>
              <a:rPr lang="zh-TW" altLang="en-US" b="1">
                <a:effectLst/>
                <a:latin typeface="新細明體" pitchFamily="18" charset="-120"/>
              </a:rPr>
              <a:t>急性暴露的處理</a:t>
            </a:r>
          </a:p>
        </p:txBody>
      </p:sp>
      <p:sp>
        <p:nvSpPr>
          <p:cNvPr id="287747" name="Rectangle 3"/>
          <p:cNvSpPr>
            <a:spLocks noGrp="1" noChangeArrowheads="1"/>
          </p:cNvSpPr>
          <p:nvPr>
            <p:ph type="body" idx="1"/>
          </p:nvPr>
        </p:nvSpPr>
        <p:spPr>
          <a:xfrm>
            <a:off x="2051720" y="908050"/>
            <a:ext cx="5400600" cy="5618163"/>
          </a:xfrm>
        </p:spPr>
        <p:txBody>
          <a:bodyPr/>
          <a:lstStyle/>
          <a:p>
            <a:pPr>
              <a:lnSpc>
                <a:spcPct val="90000"/>
              </a:lnSpc>
              <a:buClr>
                <a:schemeClr val="tx1"/>
              </a:buClr>
              <a:buSzTx/>
            </a:pPr>
            <a:r>
              <a:rPr lang="zh-TW" altLang="en-US" sz="2800" b="1" dirty="0">
                <a:latin typeface="新細明體" pitchFamily="18" charset="-120"/>
              </a:rPr>
              <a:t>吸入：</a:t>
            </a:r>
          </a:p>
          <a:p>
            <a:pPr lvl="1">
              <a:lnSpc>
                <a:spcPct val="90000"/>
              </a:lnSpc>
              <a:buSzTx/>
            </a:pPr>
            <a:r>
              <a:rPr lang="zh-TW" altLang="en-US" sz="2400" b="1" dirty="0">
                <a:latin typeface="新細明體" pitchFamily="18" charset="-120"/>
              </a:rPr>
              <a:t>搬運患人，移離污染源</a:t>
            </a:r>
          </a:p>
          <a:p>
            <a:pPr lvl="1">
              <a:lnSpc>
                <a:spcPct val="90000"/>
              </a:lnSpc>
              <a:buSzTx/>
            </a:pPr>
            <a:r>
              <a:rPr lang="zh-TW" altLang="en-US" sz="2400" b="1" dirty="0">
                <a:latin typeface="新細明體" pitchFamily="18" charset="-120"/>
              </a:rPr>
              <a:t>給予適當的急救</a:t>
            </a:r>
            <a:endParaRPr lang="zh-TW" altLang="en-US" sz="1800" b="1" dirty="0">
              <a:latin typeface="新細明體" pitchFamily="18" charset="-120"/>
            </a:endParaRPr>
          </a:p>
          <a:p>
            <a:pPr>
              <a:lnSpc>
                <a:spcPct val="90000"/>
              </a:lnSpc>
              <a:buClr>
                <a:schemeClr val="tx1"/>
              </a:buClr>
              <a:buSzTx/>
            </a:pPr>
            <a:r>
              <a:rPr lang="zh-TW" altLang="en-US" sz="2800" b="1" dirty="0">
                <a:latin typeface="新細明體" pitchFamily="18" charset="-120"/>
              </a:rPr>
              <a:t>皮膚接觸：</a:t>
            </a:r>
          </a:p>
          <a:p>
            <a:pPr lvl="1">
              <a:lnSpc>
                <a:spcPct val="90000"/>
              </a:lnSpc>
              <a:buSzTx/>
            </a:pPr>
            <a:r>
              <a:rPr lang="zh-TW" altLang="en-US" sz="2400" b="1" dirty="0">
                <a:latin typeface="新細明體" pitchFamily="18" charset="-120"/>
              </a:rPr>
              <a:t>以清水沖洗</a:t>
            </a:r>
          </a:p>
          <a:p>
            <a:pPr lvl="1">
              <a:lnSpc>
                <a:spcPct val="90000"/>
              </a:lnSpc>
              <a:buSzTx/>
            </a:pPr>
            <a:r>
              <a:rPr lang="zh-TW" altLang="en-US" sz="2400" b="1" dirty="0">
                <a:latin typeface="新細明體" pitchFamily="18" charset="-120"/>
              </a:rPr>
              <a:t>移去衣物</a:t>
            </a:r>
          </a:p>
          <a:p>
            <a:pPr>
              <a:lnSpc>
                <a:spcPct val="90000"/>
              </a:lnSpc>
              <a:buClr>
                <a:schemeClr val="tx1"/>
              </a:buClr>
              <a:buSzTx/>
            </a:pPr>
            <a:r>
              <a:rPr lang="zh-TW" altLang="en-US" sz="2800" b="1" dirty="0">
                <a:latin typeface="新細明體" pitchFamily="18" charset="-120"/>
              </a:rPr>
              <a:t>眼睛接觸：</a:t>
            </a:r>
          </a:p>
          <a:p>
            <a:pPr lvl="1">
              <a:lnSpc>
                <a:spcPct val="90000"/>
              </a:lnSpc>
              <a:buSzTx/>
            </a:pPr>
            <a:r>
              <a:rPr lang="zh-TW" altLang="en-US" sz="2400" b="1" dirty="0">
                <a:latin typeface="新細明體" pitchFamily="18" charset="-120"/>
              </a:rPr>
              <a:t>以清水沖洗</a:t>
            </a:r>
          </a:p>
          <a:p>
            <a:pPr>
              <a:lnSpc>
                <a:spcPct val="90000"/>
              </a:lnSpc>
              <a:buClr>
                <a:schemeClr val="tx1"/>
              </a:buClr>
              <a:buSzTx/>
            </a:pPr>
            <a:r>
              <a:rPr lang="zh-TW" altLang="en-US" sz="2800" b="1" dirty="0">
                <a:latin typeface="新細明體" pitchFamily="18" charset="-120"/>
              </a:rPr>
              <a:t>消化道：</a:t>
            </a:r>
          </a:p>
          <a:p>
            <a:pPr lvl="1">
              <a:lnSpc>
                <a:spcPct val="90000"/>
              </a:lnSpc>
              <a:buSzTx/>
            </a:pPr>
            <a:r>
              <a:rPr lang="zh-TW" altLang="en-US" sz="2400" b="1" u="sng" dirty="0">
                <a:latin typeface="新細明體" pitchFamily="18" charset="-120"/>
              </a:rPr>
              <a:t>酸鹼</a:t>
            </a:r>
            <a:r>
              <a:rPr lang="en-US" altLang="zh-TW" sz="2400" b="1" u="sng" dirty="0">
                <a:latin typeface="新細明體" pitchFamily="18" charset="-120"/>
              </a:rPr>
              <a:t>:</a:t>
            </a:r>
            <a:r>
              <a:rPr lang="zh-TW" altLang="en-US" sz="2400" b="1" u="sng" dirty="0">
                <a:latin typeface="新細明體" pitchFamily="18" charset="-120"/>
              </a:rPr>
              <a:t>以水稀釋</a:t>
            </a:r>
            <a:r>
              <a:rPr lang="en-US" altLang="zh-TW" sz="2400" b="1" u="sng" dirty="0">
                <a:latin typeface="新細明體" pitchFamily="18" charset="-120"/>
              </a:rPr>
              <a:t>,</a:t>
            </a:r>
            <a:r>
              <a:rPr lang="zh-TW" altLang="en-US" sz="2400" b="1" u="sng" dirty="0">
                <a:latin typeface="新細明體" pitchFamily="18" charset="-120"/>
              </a:rPr>
              <a:t>不可催吐</a:t>
            </a:r>
          </a:p>
          <a:p>
            <a:pPr lvl="1">
              <a:lnSpc>
                <a:spcPct val="90000"/>
              </a:lnSpc>
              <a:buSzTx/>
            </a:pPr>
            <a:r>
              <a:rPr lang="zh-TW" altLang="en-US" sz="2400" b="1" u="sng" dirty="0">
                <a:latin typeface="新細明體" pitchFamily="18" charset="-120"/>
              </a:rPr>
              <a:t>鹽類</a:t>
            </a:r>
            <a:r>
              <a:rPr lang="en-US" altLang="zh-TW" sz="2400" b="1" u="sng" dirty="0">
                <a:latin typeface="新細明體" pitchFamily="18" charset="-120"/>
              </a:rPr>
              <a:t>:</a:t>
            </a:r>
            <a:r>
              <a:rPr lang="zh-TW" altLang="en-US" sz="2400" b="1" u="sng" dirty="0">
                <a:latin typeface="新細明體" pitchFamily="18" charset="-120"/>
              </a:rPr>
              <a:t>給予活性碳</a:t>
            </a:r>
            <a:r>
              <a:rPr lang="en-US" altLang="zh-TW" sz="2400" b="1" u="sng" dirty="0">
                <a:latin typeface="新細明體" pitchFamily="18" charset="-120"/>
              </a:rPr>
              <a:t>,</a:t>
            </a:r>
            <a:r>
              <a:rPr lang="zh-TW" altLang="en-US" sz="2400" b="1" u="sng" dirty="0">
                <a:latin typeface="新細明體" pitchFamily="18" charset="-120"/>
              </a:rPr>
              <a:t>不可催吐</a:t>
            </a:r>
          </a:p>
          <a:p>
            <a:pPr>
              <a:lnSpc>
                <a:spcPct val="90000"/>
              </a:lnSpc>
              <a:buClr>
                <a:schemeClr val="tx1"/>
              </a:buClr>
              <a:buSzTx/>
            </a:pPr>
            <a:r>
              <a:rPr lang="zh-TW" altLang="en-US" sz="2800" b="1" dirty="0">
                <a:latin typeface="新細明體" pitchFamily="18" charset="-120"/>
              </a:rPr>
              <a:t>送醫治療</a:t>
            </a:r>
          </a:p>
          <a:p>
            <a:pPr>
              <a:lnSpc>
                <a:spcPct val="90000"/>
              </a:lnSpc>
              <a:buClr>
                <a:schemeClr val="tx1"/>
              </a:buClr>
              <a:buSzTx/>
              <a:buFont typeface="Wingdings" pitchFamily="2" charset="2"/>
              <a:buNone/>
            </a:pPr>
            <a:endParaRPr lang="en-US" altLang="zh-TW" sz="2800" b="1" dirty="0">
              <a:latin typeface="新細明體" pitchFamily="18" charset="-120"/>
            </a:endParaRPr>
          </a:p>
        </p:txBody>
      </p:sp>
      <p:sp>
        <p:nvSpPr>
          <p:cNvPr id="4" name="投影片編號版面配置區 3"/>
          <p:cNvSpPr>
            <a:spLocks noGrp="1"/>
          </p:cNvSpPr>
          <p:nvPr>
            <p:ph type="sldNum" sz="quarter" idx="11"/>
          </p:nvPr>
        </p:nvSpPr>
        <p:spPr/>
        <p:txBody>
          <a:bodyPr/>
          <a:lstStyle/>
          <a:p>
            <a:pPr>
              <a:defRPr/>
            </a:pPr>
            <a:fld id="{3AB412C4-39DC-4731-8DCF-8D6E6FCF203A}" type="slidenum">
              <a:rPr lang="en-US" altLang="zh-TW" smtClean="0"/>
              <a:pPr>
                <a:defRPr/>
              </a:pPr>
              <a:t>40</a:t>
            </a:fld>
            <a:endParaRPr lang="en-US" altLang="zh-TW"/>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TW" altLang="en-US"/>
              <a:t>化學危害暴露的控制</a:t>
            </a:r>
            <a:r>
              <a:rPr lang="en-US" altLang="zh-TW"/>
              <a:t>-</a:t>
            </a:r>
            <a:r>
              <a:rPr lang="zh-TW" altLang="en-US"/>
              <a:t>基本原則</a:t>
            </a:r>
          </a:p>
        </p:txBody>
      </p:sp>
      <p:graphicFrame>
        <p:nvGraphicFramePr>
          <p:cNvPr id="18472" name="Group 40"/>
          <p:cNvGraphicFramePr>
            <a:graphicFrameLocks noGrp="1"/>
          </p:cNvGraphicFramePr>
          <p:nvPr>
            <p:ph type="tbl" idx="1"/>
            <p:extLst>
              <p:ext uri="{D42A27DB-BD31-4B8C-83A1-F6EECF244321}">
                <p14:modId xmlns:p14="http://schemas.microsoft.com/office/powerpoint/2010/main" val="2679239748"/>
              </p:ext>
            </p:extLst>
          </p:nvPr>
        </p:nvGraphicFramePr>
        <p:xfrm>
          <a:off x="467544" y="2060848"/>
          <a:ext cx="8208912" cy="2713038"/>
        </p:xfrm>
        <a:graphic>
          <a:graphicData uri="http://schemas.openxmlformats.org/drawingml/2006/table">
            <a:tbl>
              <a:tblPr/>
              <a:tblGrid>
                <a:gridCol w="2736304">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tblGrid>
              <a:tr h="655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發生源</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環境</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a:ln>
                            <a:noFill/>
                          </a:ln>
                          <a:solidFill>
                            <a:schemeClr val="tx1"/>
                          </a:solidFill>
                          <a:effectLst/>
                          <a:latin typeface="標楷體" panose="03000509000000000000" pitchFamily="65" charset="-120"/>
                          <a:ea typeface="標楷體" panose="03000509000000000000" pitchFamily="65" charset="-120"/>
                        </a:rPr>
                        <a:t>受體</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57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工程控制</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作業管理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環境監測與管理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個人防護</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行政管理</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健康管理</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 name="投影片編號版面配置區 3"/>
          <p:cNvSpPr>
            <a:spLocks noGrp="1"/>
          </p:cNvSpPr>
          <p:nvPr>
            <p:ph type="sldNum" sz="quarter" idx="11"/>
          </p:nvPr>
        </p:nvSpPr>
        <p:spPr/>
        <p:txBody>
          <a:bodyPr/>
          <a:lstStyle/>
          <a:p>
            <a:pPr>
              <a:defRPr/>
            </a:pPr>
            <a:fld id="{928D0B86-8DB3-4836-920C-1608795C1A11}" type="slidenum">
              <a:rPr lang="en-US" altLang="zh-TW" smtClean="0"/>
              <a:pPr>
                <a:defRPr/>
              </a:pPr>
              <a:t>41</a:t>
            </a:fld>
            <a:endParaRPr lang="en-US" altLang="zh-TW"/>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zh-TW" altLang="en-US"/>
              <a:t>化學危害暴露的控制</a:t>
            </a:r>
            <a:r>
              <a:rPr lang="en-US" altLang="zh-TW"/>
              <a:t>-</a:t>
            </a:r>
            <a:r>
              <a:rPr lang="zh-TW" altLang="en-US"/>
              <a:t>工程改善</a:t>
            </a:r>
          </a:p>
        </p:txBody>
      </p:sp>
      <p:sp>
        <p:nvSpPr>
          <p:cNvPr id="36867" name="Rectangle 3"/>
          <p:cNvSpPr>
            <a:spLocks noGrp="1" noChangeArrowheads="1"/>
          </p:cNvSpPr>
          <p:nvPr>
            <p:ph type="body" idx="1"/>
          </p:nvPr>
        </p:nvSpPr>
        <p:spPr>
          <a:xfrm>
            <a:off x="1547664" y="1600200"/>
            <a:ext cx="6120680" cy="4525963"/>
          </a:xfrm>
        </p:spPr>
        <p:txBody>
          <a:bodyPr/>
          <a:lstStyle/>
          <a:p>
            <a:r>
              <a:rPr lang="zh-TW" altLang="en-US" dirty="0"/>
              <a:t>工程控制的一般原則</a:t>
            </a:r>
          </a:p>
          <a:p>
            <a:pPr>
              <a:buFontTx/>
              <a:buNone/>
            </a:pPr>
            <a:r>
              <a:rPr lang="zh-TW" altLang="en-US" dirty="0"/>
              <a:t>    1.取代</a:t>
            </a:r>
          </a:p>
          <a:p>
            <a:pPr>
              <a:buFontTx/>
              <a:buNone/>
            </a:pPr>
            <a:r>
              <a:rPr lang="zh-TW" altLang="en-US" dirty="0"/>
              <a:t>    2.隔離或密閉</a:t>
            </a:r>
          </a:p>
          <a:p>
            <a:pPr>
              <a:buFontTx/>
              <a:buNone/>
            </a:pPr>
            <a:r>
              <a:rPr lang="zh-TW" altLang="en-US" dirty="0"/>
              <a:t>    3.製程控制改變</a:t>
            </a:r>
          </a:p>
          <a:p>
            <a:pPr>
              <a:buFontTx/>
              <a:buNone/>
            </a:pPr>
            <a:r>
              <a:rPr lang="zh-TW" altLang="en-US" dirty="0"/>
              <a:t>    4.通風排氣</a:t>
            </a:r>
            <a:endParaRPr lang="en-US" altLang="zh-TW" dirty="0"/>
          </a:p>
          <a:p>
            <a:pPr>
              <a:buFontTx/>
              <a:buNone/>
            </a:pPr>
            <a:r>
              <a:rPr lang="zh-TW" altLang="en-US" dirty="0"/>
              <a:t>       </a:t>
            </a:r>
            <a:r>
              <a:rPr lang="en-US" altLang="zh-TW" dirty="0"/>
              <a:t>4-1</a:t>
            </a:r>
            <a:r>
              <a:rPr lang="zh-TW" altLang="en-US" dirty="0"/>
              <a:t> 整體換氣</a:t>
            </a:r>
            <a:endParaRPr lang="en-US" altLang="zh-TW" dirty="0"/>
          </a:p>
          <a:p>
            <a:pPr>
              <a:buFontTx/>
              <a:buNone/>
            </a:pPr>
            <a:r>
              <a:rPr lang="zh-TW" altLang="en-US" dirty="0"/>
              <a:t>       </a:t>
            </a:r>
            <a:r>
              <a:rPr lang="en-US" altLang="zh-TW" dirty="0"/>
              <a:t>4-2</a:t>
            </a:r>
            <a:r>
              <a:rPr lang="zh-TW" altLang="en-US" dirty="0"/>
              <a:t> 局部排氣</a:t>
            </a:r>
          </a:p>
          <a:p>
            <a:endParaRPr lang="zh-TW" altLang="en-US" dirty="0"/>
          </a:p>
          <a:p>
            <a:endParaRPr lang="zh-TW" altLang="en-US" dirty="0"/>
          </a:p>
        </p:txBody>
      </p:sp>
      <p:sp>
        <p:nvSpPr>
          <p:cNvPr id="4" name="投影片編號版面配置區 3"/>
          <p:cNvSpPr>
            <a:spLocks noGrp="1"/>
          </p:cNvSpPr>
          <p:nvPr>
            <p:ph type="sldNum" sz="quarter" idx="11"/>
          </p:nvPr>
        </p:nvSpPr>
        <p:spPr/>
        <p:txBody>
          <a:bodyPr/>
          <a:lstStyle/>
          <a:p>
            <a:pPr>
              <a:defRPr/>
            </a:pPr>
            <a:fld id="{3AB412C4-39DC-4731-8DCF-8D6E6FCF203A}" type="slidenum">
              <a:rPr lang="en-US" altLang="zh-TW" smtClean="0"/>
              <a:pPr>
                <a:defRPr/>
              </a:pPr>
              <a:t>42</a:t>
            </a:fld>
            <a:endParaRPr lang="en-US" altLang="zh-TW"/>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wrap="square" anchor="ctr">
            <a:normAutofit/>
          </a:bodyPr>
          <a:lstStyle/>
          <a:p>
            <a:r>
              <a:rPr lang="zh-TW" altLang="en-US" dirty="0"/>
              <a:t>整體換氣與局部排氣</a:t>
            </a:r>
          </a:p>
        </p:txBody>
      </p:sp>
      <p:pic>
        <p:nvPicPr>
          <p:cNvPr id="5" name="內容版面配置區 4">
            <a:extLst>
              <a:ext uri="{FF2B5EF4-FFF2-40B4-BE49-F238E27FC236}">
                <a16:creationId xmlns:a16="http://schemas.microsoft.com/office/drawing/2014/main" id="{78F9D207-E5A4-A269-E060-4E43725D0701}"/>
              </a:ext>
            </a:extLst>
          </p:cNvPr>
          <p:cNvPicPr>
            <a:picLocks noGrp="1" noChangeAspect="1"/>
          </p:cNvPicPr>
          <p:nvPr>
            <p:ph idx="1"/>
          </p:nvPr>
        </p:nvPicPr>
        <p:blipFill>
          <a:blip r:embed="rId2"/>
          <a:stretch>
            <a:fillRect/>
          </a:stretch>
        </p:blipFill>
        <p:spPr>
          <a:xfrm>
            <a:off x="1392581" y="1600200"/>
            <a:ext cx="6358838" cy="4525963"/>
          </a:xfrm>
          <a:prstGeom prst="rect">
            <a:avLst/>
          </a:prstGeom>
          <a:noFill/>
        </p:spPr>
      </p:pic>
      <p:sp>
        <p:nvSpPr>
          <p:cNvPr id="4" name="投影片編號版面配置區 3"/>
          <p:cNvSpPr>
            <a:spLocks noGrp="1"/>
          </p:cNvSpPr>
          <p:nvPr>
            <p:ph type="sldNum" sz="quarter" idx="11"/>
          </p:nvPr>
        </p:nvSpPr>
        <p:spPr>
          <a:xfrm>
            <a:off x="6456363" y="6405563"/>
            <a:ext cx="2590800" cy="476250"/>
          </a:xfrm>
        </p:spPr>
        <p:txBody>
          <a:bodyPr wrap="square" anchor="t">
            <a:normAutofit/>
          </a:bodyPr>
          <a:lstStyle/>
          <a:p>
            <a:pPr>
              <a:spcAft>
                <a:spcPts val="600"/>
              </a:spcAft>
              <a:defRPr/>
            </a:pPr>
            <a:fld id="{3AB412C4-39DC-4731-8DCF-8D6E6FCF203A}" type="slidenum">
              <a:rPr lang="en-US" altLang="zh-TW" smtClean="0"/>
              <a:pPr>
                <a:spcAft>
                  <a:spcPts val="600"/>
                </a:spcAft>
                <a:defRPr/>
              </a:pPr>
              <a:t>43</a:t>
            </a:fld>
            <a:endParaRPr lang="en-US" altLang="zh-TW"/>
          </a:p>
        </p:txBody>
      </p:sp>
    </p:spTree>
    <p:extLst>
      <p:ext uri="{BB962C8B-B14F-4D97-AF65-F5344CB8AC3E}">
        <p14:creationId xmlns:p14="http://schemas.microsoft.com/office/powerpoint/2010/main" val="2592499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zh-TW" altLang="en-US" sz="4000" dirty="0"/>
              <a:t>化學危害暴露控制</a:t>
            </a:r>
            <a:r>
              <a:rPr lang="en-US" altLang="zh-TW" sz="4000" dirty="0"/>
              <a:t>-</a:t>
            </a:r>
            <a:r>
              <a:rPr lang="zh-TW" altLang="en-US" sz="4000" dirty="0"/>
              <a:t>環境監測與管理</a:t>
            </a:r>
          </a:p>
        </p:txBody>
      </p:sp>
      <p:sp>
        <p:nvSpPr>
          <p:cNvPr id="37891" name="Rectangle 3"/>
          <p:cNvSpPr>
            <a:spLocks noGrp="1" noChangeArrowheads="1"/>
          </p:cNvSpPr>
          <p:nvPr>
            <p:ph type="body" idx="1"/>
          </p:nvPr>
        </p:nvSpPr>
        <p:spPr>
          <a:xfrm>
            <a:off x="357158" y="1600200"/>
            <a:ext cx="8643998" cy="4997152"/>
          </a:xfrm>
        </p:spPr>
        <p:txBody>
          <a:bodyPr/>
          <a:lstStyle/>
          <a:p>
            <a:pPr>
              <a:lnSpc>
                <a:spcPct val="80000"/>
              </a:lnSpc>
              <a:spcBef>
                <a:spcPts val="1800"/>
              </a:spcBef>
            </a:pPr>
            <a:r>
              <a:rPr lang="zh-TW" altLang="en-US" sz="2600" dirty="0">
                <a:latin typeface="Tahoma" pitchFamily="34" charset="0"/>
              </a:rPr>
              <a:t>規劃、採樣、分析或儀器測量工作者在工作場所暴露有害物的狀況，尤其是所處微環境中有害物的濃度及其他會影響暴露的因子。以掌握作業環境實態及評估工作者暴露狀況</a:t>
            </a:r>
          </a:p>
          <a:p>
            <a:pPr>
              <a:lnSpc>
                <a:spcPct val="80000"/>
              </a:lnSpc>
              <a:spcBef>
                <a:spcPts val="1800"/>
              </a:spcBef>
            </a:pPr>
            <a:r>
              <a:rPr lang="zh-TW" altLang="en-US" sz="2600" dirty="0">
                <a:latin typeface="Tahoma" pitchFamily="34" charset="0"/>
              </a:rPr>
              <a:t>使用暴露容許標準，將暴露值（</a:t>
            </a:r>
            <a:r>
              <a:rPr lang="en-US" altLang="zh-TW" sz="2600" dirty="0">
                <a:latin typeface="Times New Roman" pitchFamily="18" charset="0"/>
                <a:cs typeface="Times New Roman" pitchFamily="18" charset="0"/>
              </a:rPr>
              <a:t>EXP</a:t>
            </a:r>
            <a:r>
              <a:rPr lang="zh-TW" altLang="en-US" sz="2600" dirty="0">
                <a:latin typeface="Tahoma" pitchFamily="34" charset="0"/>
              </a:rPr>
              <a:t>）比上容許暴露值（</a:t>
            </a:r>
            <a:r>
              <a:rPr lang="en-US" altLang="zh-TW" sz="2600" dirty="0">
                <a:latin typeface="Times New Roman" pitchFamily="18" charset="0"/>
                <a:cs typeface="Times New Roman" pitchFamily="18" charset="0"/>
              </a:rPr>
              <a:t>PEL</a:t>
            </a:r>
            <a:r>
              <a:rPr lang="zh-TW" altLang="en-US" sz="2600" dirty="0">
                <a:latin typeface="Times New Roman" pitchFamily="18" charset="0"/>
                <a:cs typeface="Times New Roman" pitchFamily="18" charset="0"/>
              </a:rPr>
              <a:t> </a:t>
            </a:r>
            <a:r>
              <a:rPr lang="zh-TW" altLang="en-US" sz="2600" dirty="0">
                <a:latin typeface="Tahoma" pitchFamily="34" charset="0"/>
              </a:rPr>
              <a:t>）得到危害指數（</a:t>
            </a:r>
            <a:r>
              <a:rPr lang="en-US" altLang="zh-TW" sz="2600" dirty="0">
                <a:latin typeface="Times New Roman" pitchFamily="18" charset="0"/>
                <a:cs typeface="Times New Roman" pitchFamily="18" charset="0"/>
              </a:rPr>
              <a:t>hazard index</a:t>
            </a:r>
            <a:r>
              <a:rPr lang="zh-TW" altLang="en-US" sz="2600" dirty="0">
                <a:latin typeface="Tahoma" pitchFamily="34" charset="0"/>
              </a:rPr>
              <a:t>）</a:t>
            </a:r>
          </a:p>
          <a:p>
            <a:pPr>
              <a:lnSpc>
                <a:spcPct val="80000"/>
              </a:lnSpc>
              <a:spcBef>
                <a:spcPts val="2400"/>
              </a:spcBef>
            </a:pPr>
            <a:r>
              <a:rPr lang="zh-TW" altLang="en-US" sz="2600" dirty="0">
                <a:latin typeface="Tahoma" pitchFamily="34" charset="0"/>
              </a:rPr>
              <a:t>然後決定行動，原則為：</a:t>
            </a:r>
          </a:p>
          <a:p>
            <a:pPr>
              <a:lnSpc>
                <a:spcPct val="80000"/>
              </a:lnSpc>
              <a:spcBef>
                <a:spcPts val="1800"/>
              </a:spcBef>
              <a:buFontTx/>
              <a:buNone/>
            </a:pPr>
            <a:r>
              <a:rPr lang="zh-TW" altLang="en-US" sz="2400" dirty="0"/>
              <a:t>第一級管理：</a:t>
            </a:r>
            <a:r>
              <a:rPr lang="en-US" altLang="zh-TW" sz="2400" dirty="0">
                <a:latin typeface="Times New Roman" pitchFamily="18" charset="0"/>
                <a:cs typeface="Times New Roman" pitchFamily="18" charset="0"/>
              </a:rPr>
              <a:t>EXP/PEL&lt;&lt; 1/2 </a:t>
            </a:r>
            <a:r>
              <a:rPr lang="zh-TW" altLang="en-US" sz="2400" dirty="0">
                <a:latin typeface="Tahoma" pitchFamily="34" charset="0"/>
              </a:rPr>
              <a:t>，</a:t>
            </a:r>
            <a:r>
              <a:rPr lang="zh-TW" altLang="en-US" sz="2400" dirty="0"/>
              <a:t>採行適當之變更管理措施。</a:t>
            </a:r>
            <a:r>
              <a:rPr lang="en-US" altLang="zh-TW" sz="2400" dirty="0">
                <a:latin typeface="Tahoma" pitchFamily="34" charset="0"/>
              </a:rPr>
              <a:t>   </a:t>
            </a:r>
          </a:p>
          <a:p>
            <a:pPr>
              <a:lnSpc>
                <a:spcPct val="80000"/>
              </a:lnSpc>
              <a:spcBef>
                <a:spcPts val="1800"/>
              </a:spcBef>
              <a:buFontTx/>
              <a:buNone/>
            </a:pPr>
            <a:r>
              <a:rPr lang="zh-TW" altLang="en-US" sz="2400" dirty="0">
                <a:latin typeface="Tahoma" pitchFamily="34" charset="0"/>
              </a:rPr>
              <a:t>第二級管理：</a:t>
            </a:r>
            <a:r>
              <a:rPr lang="en-US" altLang="zh-TW" sz="2400" dirty="0">
                <a:latin typeface="Times New Roman" pitchFamily="18" charset="0"/>
                <a:cs typeface="Times New Roman" pitchFamily="18" charset="0"/>
              </a:rPr>
              <a:t>1/2&lt;</a:t>
            </a:r>
            <a:r>
              <a:rPr lang="zh-TW" altLang="en-US" sz="2400" dirty="0">
                <a:latin typeface="Times New Roman" pitchFamily="18" charset="0"/>
                <a:cs typeface="Times New Roman" pitchFamily="18" charset="0"/>
              </a:rPr>
              <a:t> </a:t>
            </a:r>
            <a:r>
              <a:rPr lang="en-US" altLang="zh-TW" sz="2400" dirty="0">
                <a:latin typeface="Times New Roman" pitchFamily="18" charset="0"/>
                <a:cs typeface="Times New Roman" pitchFamily="18" charset="0"/>
              </a:rPr>
              <a:t>EXP/PEL&lt;1 </a:t>
            </a:r>
            <a:r>
              <a:rPr lang="zh-TW" altLang="en-US" sz="2400" dirty="0">
                <a:latin typeface="Tahoma" pitchFamily="34" charset="0"/>
              </a:rPr>
              <a:t>，</a:t>
            </a:r>
            <a:r>
              <a:rPr lang="zh-TW" altLang="en-US" sz="2400" dirty="0"/>
              <a:t>採取必要之改善措施。</a:t>
            </a:r>
            <a:endParaRPr lang="en-US" altLang="zh-TW" sz="2400" dirty="0">
              <a:latin typeface="Tahoma" pitchFamily="34" charset="0"/>
            </a:endParaRPr>
          </a:p>
          <a:p>
            <a:pPr>
              <a:lnSpc>
                <a:spcPct val="80000"/>
              </a:lnSpc>
              <a:spcBef>
                <a:spcPts val="1800"/>
              </a:spcBef>
              <a:buNone/>
            </a:pPr>
            <a:r>
              <a:rPr lang="zh-TW" altLang="en-US" sz="2400" dirty="0">
                <a:latin typeface="Tahoma" pitchFamily="34" charset="0"/>
              </a:rPr>
              <a:t>第三級管理：</a:t>
            </a:r>
            <a:r>
              <a:rPr lang="en-US" altLang="zh-TW" sz="2400" dirty="0">
                <a:latin typeface="Times New Roman" pitchFamily="18" charset="0"/>
                <a:cs typeface="Times New Roman" pitchFamily="18" charset="0"/>
              </a:rPr>
              <a:t>EXP/PEL&gt;1</a:t>
            </a:r>
            <a:r>
              <a:rPr lang="en-US" altLang="zh-TW" sz="2400" dirty="0">
                <a:latin typeface="Tahoma" pitchFamily="34" charset="0"/>
              </a:rPr>
              <a:t> </a:t>
            </a:r>
            <a:r>
              <a:rPr lang="zh-TW" altLang="en-US" sz="2400" dirty="0">
                <a:latin typeface="Tahoma" pitchFamily="34" charset="0"/>
              </a:rPr>
              <a:t>，</a:t>
            </a:r>
            <a:r>
              <a:rPr lang="zh-TW" altLang="en-US" sz="2400" dirty="0"/>
              <a:t>採取有效控制措施。</a:t>
            </a:r>
            <a:endParaRPr lang="zh-TW" altLang="en-US" sz="2400" dirty="0">
              <a:latin typeface="Tahoma" pitchFamily="34" charset="0"/>
            </a:endParaRPr>
          </a:p>
          <a:p>
            <a:pPr>
              <a:lnSpc>
                <a:spcPct val="80000"/>
              </a:lnSpc>
              <a:spcBef>
                <a:spcPts val="1800"/>
              </a:spcBef>
              <a:buFontTx/>
              <a:buNone/>
            </a:pPr>
            <a:endParaRPr lang="zh-TW" altLang="en-US" sz="2400" dirty="0">
              <a:latin typeface="Tahoma" pitchFamily="34" charset="0"/>
            </a:endParaRPr>
          </a:p>
          <a:p>
            <a:pPr>
              <a:lnSpc>
                <a:spcPct val="80000"/>
              </a:lnSpc>
              <a:spcBef>
                <a:spcPts val="1800"/>
              </a:spcBef>
              <a:buFontTx/>
              <a:buNone/>
            </a:pPr>
            <a:r>
              <a:rPr lang="zh-TW" altLang="en-US" sz="2400" dirty="0">
                <a:latin typeface="Tahoma" pitchFamily="34" charset="0"/>
              </a:rPr>
              <a:t>   </a:t>
            </a:r>
          </a:p>
          <a:p>
            <a:pPr>
              <a:lnSpc>
                <a:spcPct val="80000"/>
              </a:lnSpc>
            </a:pPr>
            <a:endParaRPr lang="zh-TW" altLang="en-US" sz="2400" dirty="0">
              <a:latin typeface="Tahoma" pitchFamily="34" charset="0"/>
            </a:endParaRPr>
          </a:p>
          <a:p>
            <a:pPr>
              <a:lnSpc>
                <a:spcPct val="80000"/>
              </a:lnSpc>
            </a:pPr>
            <a:endParaRPr lang="zh-TW" altLang="en-US" sz="2400" dirty="0">
              <a:latin typeface="Tahoma" pitchFamily="34" charset="0"/>
            </a:endParaRPr>
          </a:p>
          <a:p>
            <a:pPr>
              <a:lnSpc>
                <a:spcPct val="80000"/>
              </a:lnSpc>
            </a:pPr>
            <a:endParaRPr lang="zh-TW" altLang="en-US" sz="2800" dirty="0"/>
          </a:p>
        </p:txBody>
      </p:sp>
      <p:sp>
        <p:nvSpPr>
          <p:cNvPr id="4" name="文字方塊 3"/>
          <p:cNvSpPr txBox="1"/>
          <p:nvPr/>
        </p:nvSpPr>
        <p:spPr>
          <a:xfrm>
            <a:off x="5072066" y="6215082"/>
            <a:ext cx="3643338" cy="369332"/>
          </a:xfrm>
          <a:prstGeom prst="rect">
            <a:avLst/>
          </a:prstGeom>
          <a:noFill/>
          <a:ln>
            <a:solidFill>
              <a:schemeClr val="tx1"/>
            </a:solidFill>
          </a:ln>
        </p:spPr>
        <p:txBody>
          <a:bodyPr wrap="square" rtlCol="0">
            <a:spAutoFit/>
          </a:bodyPr>
          <a:lstStyle/>
          <a:p>
            <a:r>
              <a:rPr lang="zh-TW" altLang="en-US" dirty="0">
                <a:latin typeface="+mj-ea"/>
                <a:ea typeface="+mj-ea"/>
              </a:rPr>
              <a:t>危害性化學品評估及分級管理辦法</a:t>
            </a:r>
          </a:p>
        </p:txBody>
      </p:sp>
      <p:sp>
        <p:nvSpPr>
          <p:cNvPr id="5" name="投影片編號版面配置區 4"/>
          <p:cNvSpPr>
            <a:spLocks noGrp="1"/>
          </p:cNvSpPr>
          <p:nvPr>
            <p:ph type="sldNum" sz="quarter" idx="11"/>
          </p:nvPr>
        </p:nvSpPr>
        <p:spPr/>
        <p:txBody>
          <a:bodyPr/>
          <a:lstStyle/>
          <a:p>
            <a:pPr>
              <a:defRPr/>
            </a:pPr>
            <a:fld id="{3AB412C4-39DC-4731-8DCF-8D6E6FCF203A}" type="slidenum">
              <a:rPr lang="en-US" altLang="zh-TW" smtClean="0"/>
              <a:pPr>
                <a:defRPr/>
              </a:pPr>
              <a:t>44</a:t>
            </a:fld>
            <a:endParaRPr lang="en-US" altLang="zh-TW"/>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zh-TW" altLang="en-US"/>
              <a:t>化學危害暴露的控制</a:t>
            </a:r>
            <a:r>
              <a:rPr lang="en-US" altLang="zh-TW"/>
              <a:t>-</a:t>
            </a:r>
            <a:r>
              <a:rPr lang="zh-TW" altLang="en-US"/>
              <a:t>個人防護</a:t>
            </a:r>
          </a:p>
        </p:txBody>
      </p:sp>
      <p:sp>
        <p:nvSpPr>
          <p:cNvPr id="38915" name="Rectangle 3"/>
          <p:cNvSpPr>
            <a:spLocks noGrp="1" noChangeArrowheads="1"/>
          </p:cNvSpPr>
          <p:nvPr>
            <p:ph type="body" idx="1"/>
          </p:nvPr>
        </p:nvSpPr>
        <p:spPr/>
        <p:txBody>
          <a:bodyPr/>
          <a:lstStyle/>
          <a:p>
            <a:r>
              <a:rPr lang="zh-TW" altLang="en-US" sz="2800" dirty="0"/>
              <a:t>個人防護設備是暴露控制的最後一道防線</a:t>
            </a:r>
          </a:p>
          <a:p>
            <a:r>
              <a:rPr lang="zh-TW" altLang="en-US" sz="2800" dirty="0"/>
              <a:t>使用個人防護設備需要慎重考慮下列事項</a:t>
            </a:r>
          </a:p>
          <a:p>
            <a:pPr>
              <a:buFontTx/>
              <a:buNone/>
            </a:pPr>
            <a:r>
              <a:rPr lang="en-US" altLang="zh-TW" sz="2800" dirty="0"/>
              <a:t>    1.</a:t>
            </a:r>
            <a:r>
              <a:rPr lang="zh-TW" altLang="en-US" sz="2800" dirty="0"/>
              <a:t>選擇適當的個人防護設備</a:t>
            </a:r>
          </a:p>
          <a:p>
            <a:pPr>
              <a:buFontTx/>
              <a:buNone/>
            </a:pPr>
            <a:r>
              <a:rPr lang="en-US" altLang="zh-TW" sz="2800" dirty="0"/>
              <a:t>    2.</a:t>
            </a:r>
            <a:r>
              <a:rPr lang="zh-TW" altLang="en-US" sz="2800" dirty="0"/>
              <a:t>教育訓練使用者</a:t>
            </a:r>
          </a:p>
          <a:p>
            <a:pPr>
              <a:buFontTx/>
              <a:buNone/>
            </a:pPr>
            <a:r>
              <a:rPr lang="en-US" altLang="zh-TW" sz="2800" dirty="0"/>
              <a:t>    3.</a:t>
            </a:r>
            <a:r>
              <a:rPr lang="zh-TW" altLang="en-US" sz="2800" dirty="0"/>
              <a:t>清潔檢查保養維修</a:t>
            </a:r>
          </a:p>
          <a:p>
            <a:pPr>
              <a:buFontTx/>
              <a:buNone/>
            </a:pPr>
            <a:r>
              <a:rPr lang="en-US" altLang="zh-TW" sz="2800" dirty="0"/>
              <a:t>    4.</a:t>
            </a:r>
            <a:r>
              <a:rPr lang="zh-TW" altLang="en-US" sz="2800" dirty="0"/>
              <a:t>適當的貯存個人防護設備在無污染地區</a:t>
            </a:r>
          </a:p>
          <a:p>
            <a:endParaRPr lang="zh-TW" altLang="en-US" sz="2800" dirty="0"/>
          </a:p>
        </p:txBody>
      </p:sp>
      <p:sp>
        <p:nvSpPr>
          <p:cNvPr id="4" name="投影片編號版面配置區 3"/>
          <p:cNvSpPr>
            <a:spLocks noGrp="1"/>
          </p:cNvSpPr>
          <p:nvPr>
            <p:ph type="sldNum" sz="quarter" idx="11"/>
          </p:nvPr>
        </p:nvSpPr>
        <p:spPr/>
        <p:txBody>
          <a:bodyPr/>
          <a:lstStyle/>
          <a:p>
            <a:pPr>
              <a:defRPr/>
            </a:pPr>
            <a:fld id="{3AB412C4-39DC-4731-8DCF-8D6E6FCF203A}" type="slidenum">
              <a:rPr lang="en-US" altLang="zh-TW" smtClean="0"/>
              <a:pPr>
                <a:defRPr/>
              </a:pPr>
              <a:t>45</a:t>
            </a:fld>
            <a:endParaRPr lang="en-US" altLang="zh-TW"/>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資料來源</a:t>
            </a:r>
          </a:p>
        </p:txBody>
      </p:sp>
      <p:sp>
        <p:nvSpPr>
          <p:cNvPr id="3" name="內容版面配置區 2"/>
          <p:cNvSpPr>
            <a:spLocks noGrp="1"/>
          </p:cNvSpPr>
          <p:nvPr>
            <p:ph idx="1"/>
          </p:nvPr>
        </p:nvSpPr>
        <p:spPr>
          <a:xfrm>
            <a:off x="424455" y="1417638"/>
            <a:ext cx="8229600" cy="4525963"/>
          </a:xfrm>
        </p:spPr>
        <p:txBody>
          <a:bodyPr/>
          <a:lstStyle/>
          <a:p>
            <a:r>
              <a:rPr lang="zh-TW" altLang="en-US" dirty="0"/>
              <a:t>編撰者：中國醫藥大學公共衛生學系</a:t>
            </a:r>
            <a:endParaRPr lang="en-US" altLang="zh-TW" dirty="0"/>
          </a:p>
          <a:p>
            <a:pPr marL="0" indent="0">
              <a:buNone/>
            </a:pPr>
            <a:r>
              <a:rPr lang="zh-TW" altLang="en-US" dirty="0"/>
              <a:t>                    周子傑 副教授</a:t>
            </a:r>
            <a:endParaRPr lang="en-US" altLang="zh-TW" dirty="0"/>
          </a:p>
          <a:p>
            <a:r>
              <a:rPr lang="zh-TW" altLang="en-US" dirty="0"/>
              <a:t>參考資料：</a:t>
            </a:r>
            <a:endParaRPr lang="en-US" altLang="zh-TW" dirty="0"/>
          </a:p>
          <a:p>
            <a:pPr marL="0" indent="0">
              <a:buNone/>
            </a:pPr>
            <a:r>
              <a:rPr lang="en-US" altLang="zh-TW" dirty="0"/>
              <a:t>1.</a:t>
            </a:r>
            <a:r>
              <a:rPr lang="zh-TW" altLang="en-US" dirty="0"/>
              <a:t>化學性危害</a:t>
            </a:r>
            <a:r>
              <a:rPr lang="en-US" altLang="zh-TW" dirty="0"/>
              <a:t>(96</a:t>
            </a:r>
            <a:r>
              <a:rPr lang="zh-TW" altLang="en-US" dirty="0"/>
              <a:t>年編修</a:t>
            </a:r>
            <a:r>
              <a:rPr lang="en-US" altLang="zh-TW" dirty="0"/>
              <a:t>)</a:t>
            </a:r>
          </a:p>
          <a:p>
            <a:pPr marL="0" indent="0">
              <a:buNone/>
            </a:pPr>
            <a:r>
              <a:rPr lang="zh-TW" altLang="en-US" dirty="0"/>
              <a:t>    ─教育部實驗室安全衛生知能檢定中心  編</a:t>
            </a:r>
            <a:endParaRPr lang="en-US" altLang="zh-TW" dirty="0"/>
          </a:p>
          <a:p>
            <a:pPr marL="0" indent="0">
              <a:buNone/>
            </a:pPr>
            <a:r>
              <a:rPr lang="en-US" altLang="zh-TW" dirty="0"/>
              <a:t>2.</a:t>
            </a:r>
            <a:r>
              <a:rPr lang="zh-TW" altLang="en-US" dirty="0"/>
              <a:t>化學性危害</a:t>
            </a:r>
            <a:r>
              <a:rPr lang="en-US" altLang="zh-TW" dirty="0"/>
              <a:t>(100</a:t>
            </a:r>
            <a:r>
              <a:rPr lang="zh-TW" altLang="en-US" dirty="0"/>
              <a:t>年編修</a:t>
            </a:r>
            <a:r>
              <a:rPr lang="en-US" altLang="zh-TW" dirty="0"/>
              <a:t>)</a:t>
            </a:r>
          </a:p>
          <a:p>
            <a:pPr marL="0" indent="0">
              <a:buNone/>
            </a:pPr>
            <a:r>
              <a:rPr lang="zh-TW" altLang="en-US" dirty="0"/>
              <a:t>    ─ 教育部安全衛生通識課程</a:t>
            </a:r>
            <a:endParaRPr lang="en-US" altLang="zh-TW" dirty="0"/>
          </a:p>
          <a:p>
            <a:pPr marL="0" indent="0">
              <a:buNone/>
            </a:pPr>
            <a:r>
              <a:rPr lang="en-US" altLang="zh-TW" dirty="0"/>
              <a:t>3.</a:t>
            </a:r>
            <a:r>
              <a:rPr lang="zh-TW" altLang="en-US" dirty="0"/>
              <a:t>職業安全衛生法規</a:t>
            </a:r>
            <a:r>
              <a:rPr lang="en-US" altLang="zh-TW" dirty="0"/>
              <a:t>(111</a:t>
            </a:r>
            <a:r>
              <a:rPr lang="zh-TW" altLang="en-US" dirty="0"/>
              <a:t>年</a:t>
            </a:r>
            <a:r>
              <a:rPr lang="en-US" altLang="zh-TW" dirty="0"/>
              <a:t>)</a:t>
            </a:r>
            <a:endParaRPr lang="zh-TW" altLang="en-US" dirty="0"/>
          </a:p>
        </p:txBody>
      </p:sp>
      <p:sp>
        <p:nvSpPr>
          <p:cNvPr id="4" name="投影片編號版面配置區 3"/>
          <p:cNvSpPr>
            <a:spLocks noGrp="1"/>
          </p:cNvSpPr>
          <p:nvPr>
            <p:ph type="sldNum" sz="quarter" idx="12"/>
          </p:nvPr>
        </p:nvSpPr>
        <p:spPr/>
        <p:txBody>
          <a:bodyPr/>
          <a:lstStyle/>
          <a:p>
            <a:pPr>
              <a:defRPr/>
            </a:pPr>
            <a:fld id="{2C463222-3884-42D2-8A9D-F71189E9DF7D}" type="slidenum">
              <a:rPr lang="en-US" altLang="zh-TW" smtClean="0">
                <a:solidFill>
                  <a:prstClr val="black">
                    <a:tint val="75000"/>
                  </a:prstClr>
                </a:solidFill>
              </a:rPr>
              <a:pPr>
                <a:defRPr/>
              </a:pPr>
              <a:t>46</a:t>
            </a:fld>
            <a:endParaRPr lang="en-US" altLang="zh-TW">
              <a:solidFill>
                <a:prstClr val="black">
                  <a:tint val="75000"/>
                </a:prstClr>
              </a:solidFill>
            </a:endParaRPr>
          </a:p>
        </p:txBody>
      </p:sp>
    </p:spTree>
    <p:extLst>
      <p:ext uri="{BB962C8B-B14F-4D97-AF65-F5344CB8AC3E}">
        <p14:creationId xmlns:p14="http://schemas.microsoft.com/office/powerpoint/2010/main" val="2640850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zh-TW" altLang="en-US" dirty="0">
                <a:latin typeface="Tahoma" pitchFamily="34" charset="0"/>
              </a:rPr>
              <a:t>暴露（</a:t>
            </a:r>
            <a:r>
              <a:rPr lang="en-US" altLang="zh-TW" dirty="0">
                <a:latin typeface="Times New Roman" pitchFamily="18" charset="0"/>
                <a:cs typeface="Times New Roman" pitchFamily="18" charset="0"/>
              </a:rPr>
              <a:t>Exposure</a:t>
            </a:r>
            <a:r>
              <a:rPr lang="zh-TW" altLang="en-US" dirty="0">
                <a:latin typeface="Tahoma" pitchFamily="34" charset="0"/>
              </a:rPr>
              <a:t>）</a:t>
            </a:r>
          </a:p>
        </p:txBody>
      </p:sp>
      <p:sp>
        <p:nvSpPr>
          <p:cNvPr id="100355" name="Rectangle 3"/>
          <p:cNvSpPr>
            <a:spLocks noGrp="1" noChangeArrowheads="1"/>
          </p:cNvSpPr>
          <p:nvPr>
            <p:ph type="body" idx="1"/>
          </p:nvPr>
        </p:nvSpPr>
        <p:spPr>
          <a:xfrm>
            <a:off x="457200" y="1844824"/>
            <a:ext cx="8229600" cy="4281339"/>
          </a:xfrm>
        </p:spPr>
        <p:txBody>
          <a:bodyPr/>
          <a:lstStyle/>
          <a:p>
            <a:r>
              <a:rPr lang="zh-TW" altLang="en-US" dirty="0">
                <a:latin typeface="Tahoma" pitchFamily="34" charset="0"/>
              </a:rPr>
              <a:t>個人在某空間內，經過一段時間，與一種或多種生物的、化學的或物理的介質接觸</a:t>
            </a:r>
            <a:r>
              <a:rPr lang="en-US" altLang="zh-TW" dirty="0">
                <a:latin typeface="Tahoma" pitchFamily="34" charset="0"/>
              </a:rPr>
              <a:t> [</a:t>
            </a:r>
            <a:r>
              <a:rPr lang="en-US" altLang="zh-TW" dirty="0">
                <a:latin typeface="Times New Roman" pitchFamily="18" charset="0"/>
                <a:cs typeface="Times New Roman" pitchFamily="18" charset="0"/>
              </a:rPr>
              <a:t>US NRC, 1991a</a:t>
            </a:r>
            <a:r>
              <a:rPr lang="en-US" altLang="zh-TW" dirty="0">
                <a:latin typeface="Tahoma" pitchFamily="34" charset="0"/>
              </a:rPr>
              <a:t>] </a:t>
            </a:r>
            <a:endParaRPr lang="zh-TW" altLang="en-US" dirty="0">
              <a:latin typeface="Tahoma" pitchFamily="34" charset="0"/>
            </a:endParaRPr>
          </a:p>
        </p:txBody>
      </p:sp>
      <p:sp>
        <p:nvSpPr>
          <p:cNvPr id="4" name="投影片編號版面配置區 3"/>
          <p:cNvSpPr>
            <a:spLocks noGrp="1"/>
          </p:cNvSpPr>
          <p:nvPr>
            <p:ph type="sldNum" sz="quarter" idx="11"/>
          </p:nvPr>
        </p:nvSpPr>
        <p:spPr/>
        <p:txBody>
          <a:bodyPr/>
          <a:lstStyle/>
          <a:p>
            <a:pPr>
              <a:defRPr/>
            </a:pPr>
            <a:fld id="{3AB412C4-39DC-4731-8DCF-8D6E6FCF203A}" type="slidenum">
              <a:rPr lang="en-US" altLang="zh-TW" smtClean="0"/>
              <a:pPr>
                <a:defRPr/>
              </a:pPr>
              <a:t>5</a:t>
            </a:fld>
            <a:endParaRPr lang="en-US" altLang="zh-TW"/>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外在暴露與內在劑量</a:t>
            </a:r>
          </a:p>
        </p:txBody>
      </p:sp>
      <p:sp>
        <p:nvSpPr>
          <p:cNvPr id="3" name="內容版面配置區 2"/>
          <p:cNvSpPr>
            <a:spLocks noGrp="1"/>
          </p:cNvSpPr>
          <p:nvPr>
            <p:ph idx="1"/>
          </p:nvPr>
        </p:nvSpPr>
        <p:spPr/>
        <p:txBody>
          <a:bodyPr/>
          <a:lstStyle/>
          <a:p>
            <a:r>
              <a:rPr lang="zh-TW" altLang="en-US" dirty="0"/>
              <a:t>外在暴露</a:t>
            </a:r>
            <a:endParaRPr lang="en-US" altLang="zh-TW" dirty="0"/>
          </a:p>
          <a:p>
            <a:pPr lvl="1"/>
            <a:r>
              <a:rPr lang="zh-TW" altLang="en-US" dirty="0"/>
              <a:t>指有害物尚未穿過人體與環境之界線，於外在環境中的濃度或含量。</a:t>
            </a:r>
            <a:endParaRPr lang="en-US" altLang="zh-TW" dirty="0"/>
          </a:p>
          <a:p>
            <a:endParaRPr lang="en-US" altLang="zh-TW" dirty="0"/>
          </a:p>
          <a:p>
            <a:r>
              <a:rPr lang="zh-TW" altLang="en-US" dirty="0"/>
              <a:t>內在劑量</a:t>
            </a:r>
            <a:endParaRPr lang="en-US" altLang="zh-TW" dirty="0"/>
          </a:p>
          <a:p>
            <a:pPr lvl="1"/>
            <a:r>
              <a:rPr lang="zh-TW" altLang="en-US" dirty="0"/>
              <a:t>指有害物經人體吸收後，實際存在於生物體內之有害物或其代謝物之濃度。</a:t>
            </a:r>
          </a:p>
        </p:txBody>
      </p:sp>
      <p:sp>
        <p:nvSpPr>
          <p:cNvPr id="4" name="投影片編號版面配置區 3"/>
          <p:cNvSpPr>
            <a:spLocks noGrp="1"/>
          </p:cNvSpPr>
          <p:nvPr>
            <p:ph type="sldNum" sz="quarter" idx="11"/>
          </p:nvPr>
        </p:nvSpPr>
        <p:spPr/>
        <p:txBody>
          <a:bodyPr/>
          <a:lstStyle/>
          <a:p>
            <a:pPr>
              <a:defRPr/>
            </a:pPr>
            <a:fld id="{3AB412C4-39DC-4731-8DCF-8D6E6FCF203A}" type="slidenum">
              <a:rPr lang="en-US" altLang="zh-TW" smtClean="0"/>
              <a:pPr>
                <a:defRPr/>
              </a:pPr>
              <a:t>6</a:t>
            </a:fld>
            <a:endParaRPr lang="en-US" altLang="zh-TW"/>
          </a:p>
        </p:txBody>
      </p:sp>
    </p:spTree>
    <p:extLst>
      <p:ext uri="{BB962C8B-B14F-4D97-AF65-F5344CB8AC3E}">
        <p14:creationId xmlns:p14="http://schemas.microsoft.com/office/powerpoint/2010/main" val="962209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外在暴露</a:t>
            </a:r>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1"/>
          </p:nvPr>
        </p:nvSpPr>
        <p:spPr/>
        <p:txBody>
          <a:bodyPr/>
          <a:lstStyle/>
          <a:p>
            <a:pPr>
              <a:defRPr/>
            </a:pPr>
            <a:fld id="{3AB412C4-39DC-4731-8DCF-8D6E6FCF203A}" type="slidenum">
              <a:rPr lang="en-US" altLang="zh-TW" smtClean="0"/>
              <a:pPr>
                <a:defRPr/>
              </a:pPr>
              <a:t>7</a:t>
            </a:fld>
            <a:endParaRPr lang="en-US" altLang="zh-TW"/>
          </a:p>
        </p:txBody>
      </p:sp>
      <p:pic>
        <p:nvPicPr>
          <p:cNvPr id="5" name="Picture 4" descr="未命名"/>
          <p:cNvPicPr>
            <a:picLocks noChangeAspect="1" noChangeArrowheads="1"/>
          </p:cNvPicPr>
          <p:nvPr/>
        </p:nvPicPr>
        <p:blipFill>
          <a:blip r:embed="rId2" cstate="print">
            <a:extLst>
              <a:ext uri="{28A0092B-C50C-407E-A947-70E740481C1C}">
                <a14:useLocalDpi xmlns:a14="http://schemas.microsoft.com/office/drawing/2010/main" val="0"/>
              </a:ext>
            </a:extLst>
          </a:blip>
          <a:srcRect b="9621"/>
          <a:stretch>
            <a:fillRect/>
          </a:stretch>
        </p:blipFill>
        <p:spPr bwMode="auto">
          <a:xfrm>
            <a:off x="0" y="1556792"/>
            <a:ext cx="9144000"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97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Poiret One" panose="00000500000000000000" pitchFamily="2" charset="0"/>
              </a:rPr>
              <a:t>★</a:t>
            </a:r>
            <a:r>
              <a:rPr lang="zh-TW" altLang="en-US" dirty="0"/>
              <a:t>作業環境監測</a:t>
            </a:r>
          </a:p>
        </p:txBody>
      </p:sp>
      <p:sp>
        <p:nvSpPr>
          <p:cNvPr id="3" name="內容版面配置區 2"/>
          <p:cNvSpPr>
            <a:spLocks noGrp="1"/>
          </p:cNvSpPr>
          <p:nvPr>
            <p:ph idx="1"/>
          </p:nvPr>
        </p:nvSpPr>
        <p:spPr>
          <a:xfrm>
            <a:off x="251520" y="1600200"/>
            <a:ext cx="8568952" cy="4525963"/>
          </a:xfrm>
        </p:spPr>
        <p:txBody>
          <a:bodyPr/>
          <a:lstStyle/>
          <a:p>
            <a:r>
              <a:rPr lang="zh-TW" altLang="en-US" dirty="0"/>
              <a:t>指為掌握勞工作業環境實態與評估勞工暴露狀況，所採取之規劃、採樣、測定及分析之行為。</a:t>
            </a:r>
            <a:endParaRPr lang="en-US" altLang="zh-TW" dirty="0"/>
          </a:p>
          <a:p>
            <a:r>
              <a:rPr lang="zh-TW" altLang="en-US" dirty="0"/>
              <a:t>在作業環境中選擇具代表性的樣本進行測定，並將測定結果、數據加以評估，作為提出適當改善建議之參考。</a:t>
            </a:r>
            <a:endParaRPr lang="en-US" altLang="zh-TW" dirty="0"/>
          </a:p>
          <a:p>
            <a:r>
              <a:rPr lang="zh-TW" altLang="en-US" dirty="0">
                <a:solidFill>
                  <a:srgbClr val="0000FF"/>
                </a:solidFill>
                <a:latin typeface="+mn-ea"/>
              </a:rPr>
              <a:t>每個需作業環測化學品，</a:t>
            </a:r>
            <a:r>
              <a:rPr lang="zh-TW" altLang="en-US" i="0" dirty="0">
                <a:solidFill>
                  <a:srgbClr val="0000FF"/>
                </a:solidFill>
                <a:effectLst/>
                <a:latin typeface="+mn-ea"/>
              </a:rPr>
              <a:t>臨時性作業、作業時間短暫、作業期間短暫至少應施做一次。</a:t>
            </a:r>
            <a:endParaRPr lang="en-US" altLang="zh-TW" dirty="0">
              <a:solidFill>
                <a:srgbClr val="0000FF"/>
              </a:solidFill>
              <a:latin typeface="+mn-ea"/>
            </a:endParaRPr>
          </a:p>
        </p:txBody>
      </p:sp>
      <p:sp>
        <p:nvSpPr>
          <p:cNvPr id="4" name="投影片編號版面配置區 3"/>
          <p:cNvSpPr>
            <a:spLocks noGrp="1"/>
          </p:cNvSpPr>
          <p:nvPr>
            <p:ph type="sldNum" sz="quarter" idx="11"/>
          </p:nvPr>
        </p:nvSpPr>
        <p:spPr/>
        <p:txBody>
          <a:bodyPr/>
          <a:lstStyle/>
          <a:p>
            <a:pPr>
              <a:defRPr/>
            </a:pPr>
            <a:fld id="{3AB412C4-39DC-4731-8DCF-8D6E6FCF203A}" type="slidenum">
              <a:rPr lang="en-US" altLang="zh-TW" smtClean="0"/>
              <a:pPr>
                <a:defRPr/>
              </a:pPr>
              <a:t>8</a:t>
            </a:fld>
            <a:endParaRPr lang="en-US" altLang="zh-TW"/>
          </a:p>
        </p:txBody>
      </p:sp>
    </p:spTree>
    <p:extLst>
      <p:ext uri="{BB962C8B-B14F-4D97-AF65-F5344CB8AC3E}">
        <p14:creationId xmlns:p14="http://schemas.microsoft.com/office/powerpoint/2010/main" val="435258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區域採樣</a:t>
            </a:r>
          </a:p>
        </p:txBody>
      </p:sp>
      <p:sp>
        <p:nvSpPr>
          <p:cNvPr id="3" name="內容版面配置區 2"/>
          <p:cNvSpPr>
            <a:spLocks noGrp="1"/>
          </p:cNvSpPr>
          <p:nvPr>
            <p:ph idx="1"/>
          </p:nvPr>
        </p:nvSpPr>
        <p:spPr/>
        <p:txBody>
          <a:bodyPr/>
          <a:lstStyle/>
          <a:p>
            <a:r>
              <a:rPr lang="zh-TW" altLang="en-US" dirty="0"/>
              <a:t>區域採樣主要在了解作業環境實態，通常取有害物發生源或作業場所中央位置為原點，原則上以</a:t>
            </a:r>
            <a:r>
              <a:rPr lang="en-US" altLang="zh-TW" dirty="0"/>
              <a:t>3</a:t>
            </a:r>
            <a:r>
              <a:rPr lang="zh-TW" altLang="en-US" dirty="0"/>
              <a:t>公尺為間隔在平面圖上畫格，以其交叉點為測定位置。</a:t>
            </a:r>
            <a:endParaRPr lang="en-US" altLang="zh-TW" dirty="0"/>
          </a:p>
          <a:p>
            <a:endParaRPr lang="en-US" altLang="zh-TW" dirty="0"/>
          </a:p>
          <a:p>
            <a:r>
              <a:rPr lang="zh-TW" altLang="en-US" dirty="0"/>
              <a:t>測定高度約離地面</a:t>
            </a:r>
            <a:r>
              <a:rPr lang="en-US" altLang="zh-TW" dirty="0"/>
              <a:t>50-150</a:t>
            </a:r>
            <a:r>
              <a:rPr lang="zh-TW" altLang="en-US" dirty="0"/>
              <a:t>公分，以作業實際情況而定 </a:t>
            </a:r>
            <a:r>
              <a:rPr lang="en-US" altLang="zh-TW" dirty="0"/>
              <a:t>(</a:t>
            </a:r>
            <a:r>
              <a:rPr lang="zh-TW" altLang="en-US" dirty="0"/>
              <a:t>化學暴露測定以站立姿鼻子高度為準</a:t>
            </a:r>
            <a:r>
              <a:rPr lang="en-US" altLang="zh-TW" dirty="0"/>
              <a:t>)</a:t>
            </a:r>
            <a:r>
              <a:rPr lang="zh-TW" altLang="en-US" dirty="0"/>
              <a:t>。</a:t>
            </a:r>
          </a:p>
        </p:txBody>
      </p:sp>
      <p:sp>
        <p:nvSpPr>
          <p:cNvPr id="4" name="投影片編號版面配置區 3"/>
          <p:cNvSpPr>
            <a:spLocks noGrp="1"/>
          </p:cNvSpPr>
          <p:nvPr>
            <p:ph type="sldNum" sz="quarter" idx="11"/>
          </p:nvPr>
        </p:nvSpPr>
        <p:spPr/>
        <p:txBody>
          <a:bodyPr/>
          <a:lstStyle/>
          <a:p>
            <a:pPr>
              <a:defRPr/>
            </a:pPr>
            <a:fld id="{3AB412C4-39DC-4731-8DCF-8D6E6FCF203A}" type="slidenum">
              <a:rPr lang="en-US" altLang="zh-TW" smtClean="0"/>
              <a:pPr>
                <a:defRPr/>
              </a:pPr>
              <a:t>9</a:t>
            </a:fld>
            <a:endParaRPr lang="en-US" altLang="zh-TW"/>
          </a:p>
        </p:txBody>
      </p:sp>
    </p:spTree>
    <p:extLst>
      <p:ext uri="{BB962C8B-B14F-4D97-AF65-F5344CB8AC3E}">
        <p14:creationId xmlns:p14="http://schemas.microsoft.com/office/powerpoint/2010/main" val="3806196137"/>
      </p:ext>
    </p:extLst>
  </p:cSld>
  <p:clrMapOvr>
    <a:masterClrMapping/>
  </p:clrMapOvr>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標楷體"/>
        <a:ea typeface="標楷體"/>
        <a:cs typeface=""/>
      </a:majorFont>
      <a:minorFont>
        <a:latin typeface="標楷體"/>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一般">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5725</TotalTime>
  <Words>3741</Words>
  <Application>Microsoft Office PowerPoint</Application>
  <PresentationFormat>如螢幕大小 (4:3)</PresentationFormat>
  <Paragraphs>538</Paragraphs>
  <Slides>46</Slides>
  <Notes>23</Notes>
  <HiddenSlides>0</HiddenSlides>
  <MMClips>0</MMClips>
  <ScaleCrop>false</ScaleCrop>
  <HeadingPairs>
    <vt:vector size="6" baseType="variant">
      <vt:variant>
        <vt:lpstr>使用字型</vt:lpstr>
      </vt:variant>
      <vt:variant>
        <vt:i4>10</vt:i4>
      </vt:variant>
      <vt:variant>
        <vt:lpstr>佈景主題</vt:lpstr>
      </vt:variant>
      <vt:variant>
        <vt:i4>2</vt:i4>
      </vt:variant>
      <vt:variant>
        <vt:lpstr>投影片標題</vt:lpstr>
      </vt:variant>
      <vt:variant>
        <vt:i4>46</vt:i4>
      </vt:variant>
    </vt:vector>
  </HeadingPairs>
  <TitlesOfParts>
    <vt:vector size="58" baseType="lpstr">
      <vt:lpstr>新細明體</vt:lpstr>
      <vt:lpstr>標楷體</vt:lpstr>
      <vt:lpstr>Arial</vt:lpstr>
      <vt:lpstr>Cambria Math</vt:lpstr>
      <vt:lpstr>Poiret One</vt:lpstr>
      <vt:lpstr>Tahoma</vt:lpstr>
      <vt:lpstr>Times New Roman</vt:lpstr>
      <vt:lpstr>Tunga</vt:lpstr>
      <vt:lpstr>Verdana</vt:lpstr>
      <vt:lpstr>Wingdings</vt:lpstr>
      <vt:lpstr>預設簡報設計</vt:lpstr>
      <vt:lpstr>1_Office 佈景主題</vt:lpstr>
      <vt:lpstr>化學性危害及毒性化學物質</vt:lpstr>
      <vt:lpstr>PowerPoint 簡報</vt:lpstr>
      <vt:lpstr>壹、化學危害暴露標準</vt:lpstr>
      <vt:lpstr>由「暴露」到「生物效應」的產生</vt:lpstr>
      <vt:lpstr>暴露（Exposure）</vt:lpstr>
      <vt:lpstr>外在暴露與內在劑量</vt:lpstr>
      <vt:lpstr>外在暴露</vt:lpstr>
      <vt:lpstr>★作業環境監測</vt:lpstr>
      <vt:lpstr>區域採樣</vt:lpstr>
      <vt:lpstr>個人採樣</vt:lpstr>
      <vt:lpstr>採樣策略組合</vt:lpstr>
      <vt:lpstr>內在劑量之關聯</vt:lpstr>
      <vt:lpstr>生物偵測</vt:lpstr>
      <vt:lpstr>生物指標之優缺點比較</vt:lpstr>
      <vt:lpstr>外在暴露、內在劑量與健康效應</vt:lpstr>
      <vt:lpstr>危害暴露預防標準</vt:lpstr>
      <vt:lpstr>勞工作業場所容許濃度暴露標準</vt:lpstr>
      <vt:lpstr>容許暴露標準</vt:lpstr>
      <vt:lpstr>八小時日時量平均容許濃度</vt:lpstr>
      <vt:lpstr>危害指數（Hazard Index）</vt:lpstr>
      <vt:lpstr>短時間時量平均容許濃度</vt:lpstr>
      <vt:lpstr>變量係數（Excursion Factor）</vt:lpstr>
      <vt:lpstr>最高容許濃度(Ceiling)</vt:lpstr>
      <vt:lpstr>「皮」字註記(skin notation)</vt:lpstr>
      <vt:lpstr>容許濃度標準之應用例 </vt:lpstr>
      <vt:lpstr>例題一</vt:lpstr>
      <vt:lpstr>應用的限制</vt:lpstr>
      <vt:lpstr>生物暴露指標</vt:lpstr>
      <vt:lpstr>生物指標與環境暴露的關聯</vt:lpstr>
      <vt:lpstr>生物容忍指標</vt:lpstr>
      <vt:lpstr>生物指標應用限制</vt:lpstr>
      <vt:lpstr>貳、化學危害暴露的控制 </vt:lpstr>
      <vt:lpstr>PowerPoint 簡報</vt:lpstr>
      <vt:lpstr>避免有害化學物質逸散至空氣中</vt:lpstr>
      <vt:lpstr>★局部排氣系統使用注意事項</vt:lpstr>
      <vt:lpstr>★112年新建局部排氣設備新規定</vt:lpstr>
      <vt:lpstr>整體換氣設備使用注意事項</vt:lpstr>
      <vt:lpstr>管制目標</vt:lpstr>
      <vt:lpstr>自我保護的概念</vt:lpstr>
      <vt:lpstr>急性暴露的處理</vt:lpstr>
      <vt:lpstr>化學危害暴露的控制-基本原則</vt:lpstr>
      <vt:lpstr>化學危害暴露的控制-工程改善</vt:lpstr>
      <vt:lpstr>整體換氣與局部排氣</vt:lpstr>
      <vt:lpstr>化學危害暴露控制-環境監測與管理</vt:lpstr>
      <vt:lpstr>化學危害暴露的控制-個人防護</vt:lpstr>
      <vt:lpstr>資料來源</vt:lpstr>
    </vt:vector>
  </TitlesOfParts>
  <Company>CMT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仇敏</dc:creator>
  <cp:lastModifiedBy>amandayu</cp:lastModifiedBy>
  <cp:revision>347</cp:revision>
  <dcterms:created xsi:type="dcterms:W3CDTF">2008-03-30T08:02:55Z</dcterms:created>
  <dcterms:modified xsi:type="dcterms:W3CDTF">2022-11-13T23:30:11Z</dcterms:modified>
</cp:coreProperties>
</file>